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2" r:id="rId18"/>
    <p:sldId id="273" r:id="rId19"/>
    <p:sldId id="274" r:id="rId20"/>
    <p:sldId id="275" r:id="rId21"/>
    <p:sldId id="276" r:id="rId22"/>
    <p:sldId id="277" r:id="rId23"/>
    <p:sldId id="278" r:id="rId24"/>
    <p:sldId id="279" r:id="rId25"/>
    <p:sldId id="280" r:id="rId26"/>
    <p:sldId id="281" r:id="rId27"/>
    <p:sldId id="282"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94612"/>
  </p:normalViewPr>
  <p:slideViewPr>
    <p:cSldViewPr snapToGrid="0" snapToObjects="1">
      <p:cViewPr varScale="1">
        <p:scale>
          <a:sx n="90" d="100"/>
          <a:sy n="90" d="100"/>
        </p:scale>
        <p:origin x="232" y="4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128D4D-F652-4DCD-8261-6B4D67DE812B}"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D48ADF49-D665-4B7F-8901-1CF92A36E9E2}">
      <dgm:prSet/>
      <dgm:spPr/>
      <dgm:t>
        <a:bodyPr/>
        <a:lstStyle/>
        <a:p>
          <a:r>
            <a:rPr lang="en-US"/>
            <a:t>If I weigh a sandwich and find that it weighs 240 grams, this tells me, a scientist, that it is rounded to the nearest 10 grams, as the ”4” is the last digit I can see.</a:t>
          </a:r>
        </a:p>
      </dgm:t>
    </dgm:pt>
    <dgm:pt modelId="{E2E822B5-F92F-42FB-95DB-67CE21F82332}" type="parTrans" cxnId="{74D9D84B-6EBE-4AA6-99F5-A8EFDBDE6875}">
      <dgm:prSet/>
      <dgm:spPr/>
      <dgm:t>
        <a:bodyPr/>
        <a:lstStyle/>
        <a:p>
          <a:endParaRPr lang="en-US"/>
        </a:p>
      </dgm:t>
    </dgm:pt>
    <dgm:pt modelId="{A63BB77F-801C-42E6-99ED-D060A3680463}" type="sibTrans" cxnId="{74D9D84B-6EBE-4AA6-99F5-A8EFDBDE6875}">
      <dgm:prSet/>
      <dgm:spPr/>
      <dgm:t>
        <a:bodyPr/>
        <a:lstStyle/>
        <a:p>
          <a:endParaRPr lang="en-US"/>
        </a:p>
      </dgm:t>
    </dgm:pt>
    <dgm:pt modelId="{854BAD6F-0948-459F-B380-DB186B84D201}">
      <dgm:prSet/>
      <dgm:spPr/>
      <dgm:t>
        <a:bodyPr/>
        <a:lstStyle/>
        <a:p>
          <a:r>
            <a:rPr lang="en-US"/>
            <a:t>If the distance between my house and the school is 35.1 km, this tells me, a scientist, that it’s rounded to the nearest 0.1 km, as the “1” is the last digit I can see.</a:t>
          </a:r>
        </a:p>
      </dgm:t>
    </dgm:pt>
    <dgm:pt modelId="{FCFD4C19-E363-4A11-AE38-3A5B353C59BA}" type="parTrans" cxnId="{08E637B6-A786-4F1D-8E41-AADE7682EFCE}">
      <dgm:prSet/>
      <dgm:spPr/>
      <dgm:t>
        <a:bodyPr/>
        <a:lstStyle/>
        <a:p>
          <a:endParaRPr lang="en-US"/>
        </a:p>
      </dgm:t>
    </dgm:pt>
    <dgm:pt modelId="{92F5C92C-FFF7-40DE-B365-D00D21190667}" type="sibTrans" cxnId="{08E637B6-A786-4F1D-8E41-AADE7682EFCE}">
      <dgm:prSet/>
      <dgm:spPr/>
      <dgm:t>
        <a:bodyPr/>
        <a:lstStyle/>
        <a:p>
          <a:endParaRPr lang="en-US"/>
        </a:p>
      </dgm:t>
    </dgm:pt>
    <dgm:pt modelId="{3CBABA5B-26B4-4237-ACB4-49C6ACE2D81F}">
      <dgm:prSet/>
      <dgm:spPr/>
      <dgm:t>
        <a:bodyPr/>
        <a:lstStyle/>
        <a:p>
          <a:r>
            <a:rPr lang="en-US"/>
            <a:t>In other words, the way you write a number tells you a lot about how good the measurement is likely to be!</a:t>
          </a:r>
        </a:p>
      </dgm:t>
    </dgm:pt>
    <dgm:pt modelId="{1356B044-9BAA-4B9D-B0AB-5004F6C55130}" type="parTrans" cxnId="{8F8FB480-F68C-4EDB-AC7C-677E0FA7BAB5}">
      <dgm:prSet/>
      <dgm:spPr/>
      <dgm:t>
        <a:bodyPr/>
        <a:lstStyle/>
        <a:p>
          <a:endParaRPr lang="en-US"/>
        </a:p>
      </dgm:t>
    </dgm:pt>
    <dgm:pt modelId="{49721790-9EB3-4D68-8685-FB2514DCBAB1}" type="sibTrans" cxnId="{8F8FB480-F68C-4EDB-AC7C-677E0FA7BAB5}">
      <dgm:prSet/>
      <dgm:spPr/>
      <dgm:t>
        <a:bodyPr/>
        <a:lstStyle/>
        <a:p>
          <a:endParaRPr lang="en-US"/>
        </a:p>
      </dgm:t>
    </dgm:pt>
    <dgm:pt modelId="{A6D59236-DCBE-6B44-9182-C6A414CA9774}" type="pres">
      <dgm:prSet presAssocID="{F6128D4D-F652-4DCD-8261-6B4D67DE812B}" presName="linear" presStyleCnt="0">
        <dgm:presLayoutVars>
          <dgm:animLvl val="lvl"/>
          <dgm:resizeHandles val="exact"/>
        </dgm:presLayoutVars>
      </dgm:prSet>
      <dgm:spPr/>
    </dgm:pt>
    <dgm:pt modelId="{ECE13AE5-44B6-3241-90FB-0D1238A86D1C}" type="pres">
      <dgm:prSet presAssocID="{D48ADF49-D665-4B7F-8901-1CF92A36E9E2}" presName="parentText" presStyleLbl="node1" presStyleIdx="0" presStyleCnt="3">
        <dgm:presLayoutVars>
          <dgm:chMax val="0"/>
          <dgm:bulletEnabled val="1"/>
        </dgm:presLayoutVars>
      </dgm:prSet>
      <dgm:spPr/>
    </dgm:pt>
    <dgm:pt modelId="{BA2ADB85-0D7E-2842-AC4F-9A82063052F8}" type="pres">
      <dgm:prSet presAssocID="{A63BB77F-801C-42E6-99ED-D060A3680463}" presName="spacer" presStyleCnt="0"/>
      <dgm:spPr/>
    </dgm:pt>
    <dgm:pt modelId="{2BFAC1D4-3BAA-8947-8BD1-6025DBD5BB18}" type="pres">
      <dgm:prSet presAssocID="{854BAD6F-0948-459F-B380-DB186B84D201}" presName="parentText" presStyleLbl="node1" presStyleIdx="1" presStyleCnt="3">
        <dgm:presLayoutVars>
          <dgm:chMax val="0"/>
          <dgm:bulletEnabled val="1"/>
        </dgm:presLayoutVars>
      </dgm:prSet>
      <dgm:spPr/>
    </dgm:pt>
    <dgm:pt modelId="{A0A691F7-C9AE-0B43-BB76-C0713A9A0ADE}" type="pres">
      <dgm:prSet presAssocID="{92F5C92C-FFF7-40DE-B365-D00D21190667}" presName="spacer" presStyleCnt="0"/>
      <dgm:spPr/>
    </dgm:pt>
    <dgm:pt modelId="{ABF2D51F-D25C-A540-9699-1E535A800E52}" type="pres">
      <dgm:prSet presAssocID="{3CBABA5B-26B4-4237-ACB4-49C6ACE2D81F}" presName="parentText" presStyleLbl="node1" presStyleIdx="2" presStyleCnt="3">
        <dgm:presLayoutVars>
          <dgm:chMax val="0"/>
          <dgm:bulletEnabled val="1"/>
        </dgm:presLayoutVars>
      </dgm:prSet>
      <dgm:spPr/>
    </dgm:pt>
  </dgm:ptLst>
  <dgm:cxnLst>
    <dgm:cxn modelId="{74D9D84B-6EBE-4AA6-99F5-A8EFDBDE6875}" srcId="{F6128D4D-F652-4DCD-8261-6B4D67DE812B}" destId="{D48ADF49-D665-4B7F-8901-1CF92A36E9E2}" srcOrd="0" destOrd="0" parTransId="{E2E822B5-F92F-42FB-95DB-67CE21F82332}" sibTransId="{A63BB77F-801C-42E6-99ED-D060A3680463}"/>
    <dgm:cxn modelId="{9515E35D-8C61-4142-B1BD-9E745997C565}" type="presOf" srcId="{D48ADF49-D665-4B7F-8901-1CF92A36E9E2}" destId="{ECE13AE5-44B6-3241-90FB-0D1238A86D1C}" srcOrd="0" destOrd="0" presId="urn:microsoft.com/office/officeart/2005/8/layout/vList2"/>
    <dgm:cxn modelId="{81CC356D-6E7B-4E43-9AE1-568D1189F0B9}" type="presOf" srcId="{854BAD6F-0948-459F-B380-DB186B84D201}" destId="{2BFAC1D4-3BAA-8947-8BD1-6025DBD5BB18}" srcOrd="0" destOrd="0" presId="urn:microsoft.com/office/officeart/2005/8/layout/vList2"/>
    <dgm:cxn modelId="{88F6136E-B4C7-A841-BFCF-0A7015FD3CDC}" type="presOf" srcId="{F6128D4D-F652-4DCD-8261-6B4D67DE812B}" destId="{A6D59236-DCBE-6B44-9182-C6A414CA9774}" srcOrd="0" destOrd="0" presId="urn:microsoft.com/office/officeart/2005/8/layout/vList2"/>
    <dgm:cxn modelId="{F7079D71-0BAB-484A-899A-3AE5B85F3D1F}" type="presOf" srcId="{3CBABA5B-26B4-4237-ACB4-49C6ACE2D81F}" destId="{ABF2D51F-D25C-A540-9699-1E535A800E52}" srcOrd="0" destOrd="0" presId="urn:microsoft.com/office/officeart/2005/8/layout/vList2"/>
    <dgm:cxn modelId="{8F8FB480-F68C-4EDB-AC7C-677E0FA7BAB5}" srcId="{F6128D4D-F652-4DCD-8261-6B4D67DE812B}" destId="{3CBABA5B-26B4-4237-ACB4-49C6ACE2D81F}" srcOrd="2" destOrd="0" parTransId="{1356B044-9BAA-4B9D-B0AB-5004F6C55130}" sibTransId="{49721790-9EB3-4D68-8685-FB2514DCBAB1}"/>
    <dgm:cxn modelId="{08E637B6-A786-4F1D-8E41-AADE7682EFCE}" srcId="{F6128D4D-F652-4DCD-8261-6B4D67DE812B}" destId="{854BAD6F-0948-459F-B380-DB186B84D201}" srcOrd="1" destOrd="0" parTransId="{FCFD4C19-E363-4A11-AE38-3A5B353C59BA}" sibTransId="{92F5C92C-FFF7-40DE-B365-D00D21190667}"/>
    <dgm:cxn modelId="{9952D95F-6099-D247-B996-3D26165B8CD3}" type="presParOf" srcId="{A6D59236-DCBE-6B44-9182-C6A414CA9774}" destId="{ECE13AE5-44B6-3241-90FB-0D1238A86D1C}" srcOrd="0" destOrd="0" presId="urn:microsoft.com/office/officeart/2005/8/layout/vList2"/>
    <dgm:cxn modelId="{06E8D0B8-C60B-9742-B389-BCCFF7953188}" type="presParOf" srcId="{A6D59236-DCBE-6B44-9182-C6A414CA9774}" destId="{BA2ADB85-0D7E-2842-AC4F-9A82063052F8}" srcOrd="1" destOrd="0" presId="urn:microsoft.com/office/officeart/2005/8/layout/vList2"/>
    <dgm:cxn modelId="{B1A3F4CB-C5C4-3C40-B086-C418DDD32BC5}" type="presParOf" srcId="{A6D59236-DCBE-6B44-9182-C6A414CA9774}" destId="{2BFAC1D4-3BAA-8947-8BD1-6025DBD5BB18}" srcOrd="2" destOrd="0" presId="urn:microsoft.com/office/officeart/2005/8/layout/vList2"/>
    <dgm:cxn modelId="{76252845-0A54-724A-82FD-227963482E0B}" type="presParOf" srcId="{A6D59236-DCBE-6B44-9182-C6A414CA9774}" destId="{A0A691F7-C9AE-0B43-BB76-C0713A9A0ADE}" srcOrd="3" destOrd="0" presId="urn:microsoft.com/office/officeart/2005/8/layout/vList2"/>
    <dgm:cxn modelId="{9745CAA8-876D-7B41-835F-3E7F6A7DEEB1}" type="presParOf" srcId="{A6D59236-DCBE-6B44-9182-C6A414CA9774}" destId="{ABF2D51F-D25C-A540-9699-1E535A800E5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C71142-5296-4890-AC5C-DB58FED5CDE3}" type="doc">
      <dgm:prSet loTypeId="urn:microsoft.com/office/officeart/2005/8/layout/vProcess5" loCatId="process" qsTypeId="urn:microsoft.com/office/officeart/2005/8/quickstyle/simple1" qsCatId="simple" csTypeId="urn:microsoft.com/office/officeart/2005/8/colors/accent1_2" csCatId="accent1"/>
      <dgm:spPr/>
      <dgm:t>
        <a:bodyPr/>
        <a:lstStyle/>
        <a:p>
          <a:endParaRPr lang="en-US"/>
        </a:p>
      </dgm:t>
    </dgm:pt>
    <dgm:pt modelId="{D9DA97C8-EC43-4138-A551-474246AB536F}">
      <dgm:prSet/>
      <dgm:spPr/>
      <dgm:t>
        <a:bodyPr/>
        <a:lstStyle/>
        <a:p>
          <a:r>
            <a:rPr lang="en-US"/>
            <a:t>If you see a measured value like “24 grams” or ”54.8 km”, you can assume that all of those digits have meaning.</a:t>
          </a:r>
        </a:p>
      </dgm:t>
    </dgm:pt>
    <dgm:pt modelId="{CAA7E52D-EB37-4033-989B-C73015405D94}" type="parTrans" cxnId="{6C36C4E1-6275-4647-A8BF-6C2A22DB68C0}">
      <dgm:prSet/>
      <dgm:spPr/>
      <dgm:t>
        <a:bodyPr/>
        <a:lstStyle/>
        <a:p>
          <a:endParaRPr lang="en-US"/>
        </a:p>
      </dgm:t>
    </dgm:pt>
    <dgm:pt modelId="{A3C99119-7A57-461A-AACD-9CDFDF069B0E}" type="sibTrans" cxnId="{6C36C4E1-6275-4647-A8BF-6C2A22DB68C0}">
      <dgm:prSet/>
      <dgm:spPr/>
      <dgm:t>
        <a:bodyPr/>
        <a:lstStyle/>
        <a:p>
          <a:endParaRPr lang="en-US"/>
        </a:p>
      </dgm:t>
    </dgm:pt>
    <dgm:pt modelId="{CDEF661D-3B0E-4341-8CAA-F2F2590796D0}">
      <dgm:prSet/>
      <dgm:spPr/>
      <dgm:t>
        <a:bodyPr/>
        <a:lstStyle/>
        <a:p>
          <a:r>
            <a:rPr lang="en-US"/>
            <a:t>After all, we wouldn’t have written them down unless they fulfilled some purpose.</a:t>
          </a:r>
        </a:p>
      </dgm:t>
    </dgm:pt>
    <dgm:pt modelId="{4ACC954F-6C16-433C-B10F-4D3C43785E1F}" type="parTrans" cxnId="{967873B8-C595-4B14-871C-2C5D93B29E06}">
      <dgm:prSet/>
      <dgm:spPr/>
      <dgm:t>
        <a:bodyPr/>
        <a:lstStyle/>
        <a:p>
          <a:endParaRPr lang="en-US"/>
        </a:p>
      </dgm:t>
    </dgm:pt>
    <dgm:pt modelId="{A4C6F84C-71DC-48BB-AE69-F0FA4E7971FA}" type="sibTrans" cxnId="{967873B8-C595-4B14-871C-2C5D93B29E06}">
      <dgm:prSet/>
      <dgm:spPr/>
      <dgm:t>
        <a:bodyPr/>
        <a:lstStyle/>
        <a:p>
          <a:endParaRPr lang="en-US"/>
        </a:p>
      </dgm:t>
    </dgm:pt>
    <dgm:pt modelId="{7730F7B8-FBB4-FA45-A482-FD7F505072EB}" type="pres">
      <dgm:prSet presAssocID="{D3C71142-5296-4890-AC5C-DB58FED5CDE3}" presName="outerComposite" presStyleCnt="0">
        <dgm:presLayoutVars>
          <dgm:chMax val="5"/>
          <dgm:dir/>
          <dgm:resizeHandles val="exact"/>
        </dgm:presLayoutVars>
      </dgm:prSet>
      <dgm:spPr/>
    </dgm:pt>
    <dgm:pt modelId="{DF01EE5D-542F-8C45-9758-45B057263E45}" type="pres">
      <dgm:prSet presAssocID="{D3C71142-5296-4890-AC5C-DB58FED5CDE3}" presName="dummyMaxCanvas" presStyleCnt="0">
        <dgm:presLayoutVars/>
      </dgm:prSet>
      <dgm:spPr/>
    </dgm:pt>
    <dgm:pt modelId="{0F259ACA-2BAF-864E-81F8-100DB40C9BF1}" type="pres">
      <dgm:prSet presAssocID="{D3C71142-5296-4890-AC5C-DB58FED5CDE3}" presName="TwoNodes_1" presStyleLbl="node1" presStyleIdx="0" presStyleCnt="2">
        <dgm:presLayoutVars>
          <dgm:bulletEnabled val="1"/>
        </dgm:presLayoutVars>
      </dgm:prSet>
      <dgm:spPr/>
    </dgm:pt>
    <dgm:pt modelId="{872A42EE-E67C-294B-AF82-DA0B5570D4F9}" type="pres">
      <dgm:prSet presAssocID="{D3C71142-5296-4890-AC5C-DB58FED5CDE3}" presName="TwoNodes_2" presStyleLbl="node1" presStyleIdx="1" presStyleCnt="2">
        <dgm:presLayoutVars>
          <dgm:bulletEnabled val="1"/>
        </dgm:presLayoutVars>
      </dgm:prSet>
      <dgm:spPr/>
    </dgm:pt>
    <dgm:pt modelId="{EC3EAAC9-99D4-A34E-BF13-AA57C01E87CA}" type="pres">
      <dgm:prSet presAssocID="{D3C71142-5296-4890-AC5C-DB58FED5CDE3}" presName="TwoConn_1-2" presStyleLbl="fgAccFollowNode1" presStyleIdx="0" presStyleCnt="1">
        <dgm:presLayoutVars>
          <dgm:bulletEnabled val="1"/>
        </dgm:presLayoutVars>
      </dgm:prSet>
      <dgm:spPr/>
    </dgm:pt>
    <dgm:pt modelId="{D942E27B-017D-434C-AB81-AE9E3C2DF62B}" type="pres">
      <dgm:prSet presAssocID="{D3C71142-5296-4890-AC5C-DB58FED5CDE3}" presName="TwoNodes_1_text" presStyleLbl="node1" presStyleIdx="1" presStyleCnt="2">
        <dgm:presLayoutVars>
          <dgm:bulletEnabled val="1"/>
        </dgm:presLayoutVars>
      </dgm:prSet>
      <dgm:spPr/>
    </dgm:pt>
    <dgm:pt modelId="{518B1258-F9CF-214F-A866-427EC1C8D072}" type="pres">
      <dgm:prSet presAssocID="{D3C71142-5296-4890-AC5C-DB58FED5CDE3}" presName="TwoNodes_2_text" presStyleLbl="node1" presStyleIdx="1" presStyleCnt="2">
        <dgm:presLayoutVars>
          <dgm:bulletEnabled val="1"/>
        </dgm:presLayoutVars>
      </dgm:prSet>
      <dgm:spPr/>
    </dgm:pt>
  </dgm:ptLst>
  <dgm:cxnLst>
    <dgm:cxn modelId="{88786947-CF35-634C-9F79-577497B199EC}" type="presOf" srcId="{D3C71142-5296-4890-AC5C-DB58FED5CDE3}" destId="{7730F7B8-FBB4-FA45-A482-FD7F505072EB}" srcOrd="0" destOrd="0" presId="urn:microsoft.com/office/officeart/2005/8/layout/vProcess5"/>
    <dgm:cxn modelId="{5E3D6665-866F-FF4D-88A1-47E0C3636D8B}" type="presOf" srcId="{A3C99119-7A57-461A-AACD-9CDFDF069B0E}" destId="{EC3EAAC9-99D4-A34E-BF13-AA57C01E87CA}" srcOrd="0" destOrd="0" presId="urn:microsoft.com/office/officeart/2005/8/layout/vProcess5"/>
    <dgm:cxn modelId="{B1D26B80-ADF6-5042-B6C6-BD74EAC53762}" type="presOf" srcId="{CDEF661D-3B0E-4341-8CAA-F2F2590796D0}" destId="{872A42EE-E67C-294B-AF82-DA0B5570D4F9}" srcOrd="0" destOrd="0" presId="urn:microsoft.com/office/officeart/2005/8/layout/vProcess5"/>
    <dgm:cxn modelId="{2960D99D-F000-5B47-9C46-83CE0249623B}" type="presOf" srcId="{D9DA97C8-EC43-4138-A551-474246AB536F}" destId="{D942E27B-017D-434C-AB81-AE9E3C2DF62B}" srcOrd="1" destOrd="0" presId="urn:microsoft.com/office/officeart/2005/8/layout/vProcess5"/>
    <dgm:cxn modelId="{967873B8-C595-4B14-871C-2C5D93B29E06}" srcId="{D3C71142-5296-4890-AC5C-DB58FED5CDE3}" destId="{CDEF661D-3B0E-4341-8CAA-F2F2590796D0}" srcOrd="1" destOrd="0" parTransId="{4ACC954F-6C16-433C-B10F-4D3C43785E1F}" sibTransId="{A4C6F84C-71DC-48BB-AE69-F0FA4E7971FA}"/>
    <dgm:cxn modelId="{D0B29FC1-C14D-A347-87CF-99EFEFE35640}" type="presOf" srcId="{CDEF661D-3B0E-4341-8CAA-F2F2590796D0}" destId="{518B1258-F9CF-214F-A866-427EC1C8D072}" srcOrd="1" destOrd="0" presId="urn:microsoft.com/office/officeart/2005/8/layout/vProcess5"/>
    <dgm:cxn modelId="{6C36C4E1-6275-4647-A8BF-6C2A22DB68C0}" srcId="{D3C71142-5296-4890-AC5C-DB58FED5CDE3}" destId="{D9DA97C8-EC43-4138-A551-474246AB536F}" srcOrd="0" destOrd="0" parTransId="{CAA7E52D-EB37-4033-989B-C73015405D94}" sibTransId="{A3C99119-7A57-461A-AACD-9CDFDF069B0E}"/>
    <dgm:cxn modelId="{EC48EFF0-F734-BE4B-97AE-723C95C4E74F}" type="presOf" srcId="{D9DA97C8-EC43-4138-A551-474246AB536F}" destId="{0F259ACA-2BAF-864E-81F8-100DB40C9BF1}" srcOrd="0" destOrd="0" presId="urn:microsoft.com/office/officeart/2005/8/layout/vProcess5"/>
    <dgm:cxn modelId="{285C882D-CF25-4F4B-A2BB-91ED8264BBF0}" type="presParOf" srcId="{7730F7B8-FBB4-FA45-A482-FD7F505072EB}" destId="{DF01EE5D-542F-8C45-9758-45B057263E45}" srcOrd="0" destOrd="0" presId="urn:microsoft.com/office/officeart/2005/8/layout/vProcess5"/>
    <dgm:cxn modelId="{80D04D6D-5696-D640-80C4-EFA20C43ECA5}" type="presParOf" srcId="{7730F7B8-FBB4-FA45-A482-FD7F505072EB}" destId="{0F259ACA-2BAF-864E-81F8-100DB40C9BF1}" srcOrd="1" destOrd="0" presId="urn:microsoft.com/office/officeart/2005/8/layout/vProcess5"/>
    <dgm:cxn modelId="{F1A9ED1F-3368-9944-8A15-BAB8D2771278}" type="presParOf" srcId="{7730F7B8-FBB4-FA45-A482-FD7F505072EB}" destId="{872A42EE-E67C-294B-AF82-DA0B5570D4F9}" srcOrd="2" destOrd="0" presId="urn:microsoft.com/office/officeart/2005/8/layout/vProcess5"/>
    <dgm:cxn modelId="{D05C89D5-8C4F-E84F-B042-0BF795B29AC5}" type="presParOf" srcId="{7730F7B8-FBB4-FA45-A482-FD7F505072EB}" destId="{EC3EAAC9-99D4-A34E-BF13-AA57C01E87CA}" srcOrd="3" destOrd="0" presId="urn:microsoft.com/office/officeart/2005/8/layout/vProcess5"/>
    <dgm:cxn modelId="{A7B75038-1E3D-A04C-A0D7-F3B6A8446EC8}" type="presParOf" srcId="{7730F7B8-FBB4-FA45-A482-FD7F505072EB}" destId="{D942E27B-017D-434C-AB81-AE9E3C2DF62B}" srcOrd="4" destOrd="0" presId="urn:microsoft.com/office/officeart/2005/8/layout/vProcess5"/>
    <dgm:cxn modelId="{C704D6E4-7E43-6343-BDD1-AE069061CC39}" type="presParOf" srcId="{7730F7B8-FBB4-FA45-A482-FD7F505072EB}" destId="{518B1258-F9CF-214F-A866-427EC1C8D072}" srcOrd="5"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E13AE5-44B6-3241-90FB-0D1238A86D1C}">
      <dsp:nvSpPr>
        <dsp:cNvPr id="0" name=""/>
        <dsp:cNvSpPr/>
      </dsp:nvSpPr>
      <dsp:spPr>
        <a:xfrm>
          <a:off x="0" y="3968"/>
          <a:ext cx="6263640" cy="178425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If I weigh a sandwich and find that it weighs 240 grams, this tells me, a scientist, that it is rounded to the nearest 10 grams, as the ”4” is the last digit I can see.</a:t>
          </a:r>
        </a:p>
      </dsp:txBody>
      <dsp:txXfrm>
        <a:off x="87100" y="91068"/>
        <a:ext cx="6089440" cy="1610050"/>
      </dsp:txXfrm>
    </dsp:sp>
    <dsp:sp modelId="{2BFAC1D4-3BAA-8947-8BD1-6025DBD5BB18}">
      <dsp:nvSpPr>
        <dsp:cNvPr id="0" name=""/>
        <dsp:cNvSpPr/>
      </dsp:nvSpPr>
      <dsp:spPr>
        <a:xfrm>
          <a:off x="0" y="1860218"/>
          <a:ext cx="6263640" cy="178425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If the distance between my house and the school is 35.1 km, this tells me, a scientist, that it’s rounded to the nearest 0.1 km, as the “1” is the last digit I can see.</a:t>
          </a:r>
        </a:p>
      </dsp:txBody>
      <dsp:txXfrm>
        <a:off x="87100" y="1947318"/>
        <a:ext cx="6089440" cy="1610050"/>
      </dsp:txXfrm>
    </dsp:sp>
    <dsp:sp modelId="{ABF2D51F-D25C-A540-9699-1E535A800E52}">
      <dsp:nvSpPr>
        <dsp:cNvPr id="0" name=""/>
        <dsp:cNvSpPr/>
      </dsp:nvSpPr>
      <dsp:spPr>
        <a:xfrm>
          <a:off x="0" y="3716469"/>
          <a:ext cx="6263640" cy="178425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In other words, the way you write a number tells you a lot about how good the measurement is likely to be!</a:t>
          </a:r>
        </a:p>
      </dsp:txBody>
      <dsp:txXfrm>
        <a:off x="87100" y="3803569"/>
        <a:ext cx="6089440" cy="16100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259ACA-2BAF-864E-81F8-100DB40C9BF1}">
      <dsp:nvSpPr>
        <dsp:cNvPr id="0" name=""/>
        <dsp:cNvSpPr/>
      </dsp:nvSpPr>
      <dsp:spPr>
        <a:xfrm>
          <a:off x="0" y="0"/>
          <a:ext cx="8243454" cy="101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If you see a measured value like “24 grams” or ”54.8 km”, you can assume that all of those digits have meaning.</a:t>
          </a:r>
        </a:p>
      </dsp:txBody>
      <dsp:txXfrm>
        <a:off x="29613" y="29613"/>
        <a:ext cx="7198458" cy="951820"/>
      </dsp:txXfrm>
    </dsp:sp>
    <dsp:sp modelId="{872A42EE-E67C-294B-AF82-DA0B5570D4F9}">
      <dsp:nvSpPr>
        <dsp:cNvPr id="0" name=""/>
        <dsp:cNvSpPr/>
      </dsp:nvSpPr>
      <dsp:spPr>
        <a:xfrm>
          <a:off x="1454727" y="1235722"/>
          <a:ext cx="8243454" cy="101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After all, we wouldn’t have written them down unless they fulfilled some purpose.</a:t>
          </a:r>
        </a:p>
      </dsp:txBody>
      <dsp:txXfrm>
        <a:off x="1484340" y="1265335"/>
        <a:ext cx="6072321" cy="951820"/>
      </dsp:txXfrm>
    </dsp:sp>
    <dsp:sp modelId="{EC3EAAC9-99D4-A34E-BF13-AA57C01E87CA}">
      <dsp:nvSpPr>
        <dsp:cNvPr id="0" name=""/>
        <dsp:cNvSpPr/>
      </dsp:nvSpPr>
      <dsp:spPr>
        <a:xfrm>
          <a:off x="7586274" y="794794"/>
          <a:ext cx="657179" cy="657179"/>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7734139" y="794794"/>
        <a:ext cx="361449" cy="49452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EEE2A-80A8-D349-9126-7A911DA563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F7B00F-9DC0-F916-4EDB-48D774077D7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CE3CBBE-3E13-A469-D28B-FCE99126E85B}"/>
              </a:ext>
            </a:extLst>
          </p:cNvPr>
          <p:cNvSpPr>
            <a:spLocks noGrp="1"/>
          </p:cNvSpPr>
          <p:nvPr>
            <p:ph type="dt" sz="half" idx="10"/>
          </p:nvPr>
        </p:nvSpPr>
        <p:spPr/>
        <p:txBody>
          <a:bodyPr/>
          <a:lstStyle/>
          <a:p>
            <a:fld id="{CD4AFF4E-03FB-A64E-AFCE-3F47111FAF15}" type="datetimeFigureOut">
              <a:rPr lang="en-US" smtClean="0"/>
              <a:t>8/30/24</a:t>
            </a:fld>
            <a:endParaRPr lang="en-US"/>
          </a:p>
        </p:txBody>
      </p:sp>
      <p:sp>
        <p:nvSpPr>
          <p:cNvPr id="5" name="Footer Placeholder 4">
            <a:extLst>
              <a:ext uri="{FF2B5EF4-FFF2-40B4-BE49-F238E27FC236}">
                <a16:creationId xmlns:a16="http://schemas.microsoft.com/office/drawing/2014/main" id="{9602346F-152A-8951-DA05-5C6A9D428F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BA0086-F5CE-1719-3869-B450A0B871A3}"/>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2362743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8FCB2-D625-C464-D599-88C2CA34DE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F6C8430-24FA-0FBA-C3D5-6153B4E24E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860FC4-73E0-CC72-0086-8EF8DE522DE1}"/>
              </a:ext>
            </a:extLst>
          </p:cNvPr>
          <p:cNvSpPr>
            <a:spLocks noGrp="1"/>
          </p:cNvSpPr>
          <p:nvPr>
            <p:ph type="dt" sz="half" idx="10"/>
          </p:nvPr>
        </p:nvSpPr>
        <p:spPr/>
        <p:txBody>
          <a:bodyPr/>
          <a:lstStyle/>
          <a:p>
            <a:fld id="{CD4AFF4E-03FB-A64E-AFCE-3F47111FAF15}" type="datetimeFigureOut">
              <a:rPr lang="en-US" smtClean="0"/>
              <a:t>8/30/24</a:t>
            </a:fld>
            <a:endParaRPr lang="en-US"/>
          </a:p>
        </p:txBody>
      </p:sp>
      <p:sp>
        <p:nvSpPr>
          <p:cNvPr id="5" name="Footer Placeholder 4">
            <a:extLst>
              <a:ext uri="{FF2B5EF4-FFF2-40B4-BE49-F238E27FC236}">
                <a16:creationId xmlns:a16="http://schemas.microsoft.com/office/drawing/2014/main" id="{1CE701D4-4D04-460D-3AB4-CF8ABED4E2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A3DA66-E600-E88B-1E09-957C76D312E4}"/>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2392396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F83184-6ADA-CB3F-EA3D-DE0596543DB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2B0028C-10D5-8BE3-21C2-ADC5B3328F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DA5B51-2140-C476-C982-74536893006E}"/>
              </a:ext>
            </a:extLst>
          </p:cNvPr>
          <p:cNvSpPr>
            <a:spLocks noGrp="1"/>
          </p:cNvSpPr>
          <p:nvPr>
            <p:ph type="dt" sz="half" idx="10"/>
          </p:nvPr>
        </p:nvSpPr>
        <p:spPr/>
        <p:txBody>
          <a:bodyPr/>
          <a:lstStyle/>
          <a:p>
            <a:fld id="{CD4AFF4E-03FB-A64E-AFCE-3F47111FAF15}" type="datetimeFigureOut">
              <a:rPr lang="en-US" smtClean="0"/>
              <a:t>8/30/24</a:t>
            </a:fld>
            <a:endParaRPr lang="en-US"/>
          </a:p>
        </p:txBody>
      </p:sp>
      <p:sp>
        <p:nvSpPr>
          <p:cNvPr id="5" name="Footer Placeholder 4">
            <a:extLst>
              <a:ext uri="{FF2B5EF4-FFF2-40B4-BE49-F238E27FC236}">
                <a16:creationId xmlns:a16="http://schemas.microsoft.com/office/drawing/2014/main" id="{EBADC38A-D21B-458F-6F1A-FBA5E099E4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67DDDD-EA0B-10BD-1432-023A21EF12F4}"/>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990321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23AA1-D529-A11E-9400-F319348595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BC062B9-F8D2-909A-6A42-848E9C846EA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38B5EB-26C7-747D-6A2B-75A514989F64}"/>
              </a:ext>
            </a:extLst>
          </p:cNvPr>
          <p:cNvSpPr>
            <a:spLocks noGrp="1"/>
          </p:cNvSpPr>
          <p:nvPr>
            <p:ph type="dt" sz="half" idx="10"/>
          </p:nvPr>
        </p:nvSpPr>
        <p:spPr/>
        <p:txBody>
          <a:bodyPr/>
          <a:lstStyle/>
          <a:p>
            <a:fld id="{CD4AFF4E-03FB-A64E-AFCE-3F47111FAF15}" type="datetimeFigureOut">
              <a:rPr lang="en-US" smtClean="0"/>
              <a:t>8/30/24</a:t>
            </a:fld>
            <a:endParaRPr lang="en-US"/>
          </a:p>
        </p:txBody>
      </p:sp>
      <p:sp>
        <p:nvSpPr>
          <p:cNvPr id="5" name="Footer Placeholder 4">
            <a:extLst>
              <a:ext uri="{FF2B5EF4-FFF2-40B4-BE49-F238E27FC236}">
                <a16:creationId xmlns:a16="http://schemas.microsoft.com/office/drawing/2014/main" id="{7DE770F1-464A-C651-4699-A9D0D23DEF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974D60-F377-5CB3-77EC-411FA0DFF382}"/>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1953359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083DA-A9B5-E633-1007-6BD7C3761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3C5FE62-F9FF-34A5-2ABC-65AAEEB135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EF6B9FC-FF35-BB28-1AC4-AAC2B5B30633}"/>
              </a:ext>
            </a:extLst>
          </p:cNvPr>
          <p:cNvSpPr>
            <a:spLocks noGrp="1"/>
          </p:cNvSpPr>
          <p:nvPr>
            <p:ph type="dt" sz="half" idx="10"/>
          </p:nvPr>
        </p:nvSpPr>
        <p:spPr/>
        <p:txBody>
          <a:bodyPr/>
          <a:lstStyle/>
          <a:p>
            <a:fld id="{CD4AFF4E-03FB-A64E-AFCE-3F47111FAF15}" type="datetimeFigureOut">
              <a:rPr lang="en-US" smtClean="0"/>
              <a:t>8/30/24</a:t>
            </a:fld>
            <a:endParaRPr lang="en-US"/>
          </a:p>
        </p:txBody>
      </p:sp>
      <p:sp>
        <p:nvSpPr>
          <p:cNvPr id="5" name="Footer Placeholder 4">
            <a:extLst>
              <a:ext uri="{FF2B5EF4-FFF2-40B4-BE49-F238E27FC236}">
                <a16:creationId xmlns:a16="http://schemas.microsoft.com/office/drawing/2014/main" id="{D3B37E9D-EEF5-BBE7-1984-8996DF65BF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471EAC-1521-064B-170B-39F03ED7834C}"/>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1160966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86AFD-F3F7-20B5-D035-118D37D803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2E203D0-6D9D-023A-6244-5F45833FB68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6786C26-2A8A-D743-B257-175C4D7FEF8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10922F1-EB02-CB30-653F-A0939C80CA62}"/>
              </a:ext>
            </a:extLst>
          </p:cNvPr>
          <p:cNvSpPr>
            <a:spLocks noGrp="1"/>
          </p:cNvSpPr>
          <p:nvPr>
            <p:ph type="dt" sz="half" idx="10"/>
          </p:nvPr>
        </p:nvSpPr>
        <p:spPr/>
        <p:txBody>
          <a:bodyPr/>
          <a:lstStyle/>
          <a:p>
            <a:fld id="{CD4AFF4E-03FB-A64E-AFCE-3F47111FAF15}" type="datetimeFigureOut">
              <a:rPr lang="en-US" smtClean="0"/>
              <a:t>8/30/24</a:t>
            </a:fld>
            <a:endParaRPr lang="en-US"/>
          </a:p>
        </p:txBody>
      </p:sp>
      <p:sp>
        <p:nvSpPr>
          <p:cNvPr id="6" name="Footer Placeholder 5">
            <a:extLst>
              <a:ext uri="{FF2B5EF4-FFF2-40B4-BE49-F238E27FC236}">
                <a16:creationId xmlns:a16="http://schemas.microsoft.com/office/drawing/2014/main" id="{643FFCFF-94E7-6D9A-DFCB-6C8C4A155D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DBC705-5969-B3A0-FA26-389EC89B4983}"/>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1361064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DE7B2-2B47-413B-48EB-5950D0B2DB7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909919-B8CD-E451-1FD1-85D811737F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6FABA9-D6CD-E70D-C834-40DEF1FB9F4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51C0943-BB4E-E991-6680-31E4BB5E0C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CDF8303-E3F3-0467-A2E1-4173D24EFE6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F7C055A-36AB-E974-3F54-319C713E1F19}"/>
              </a:ext>
            </a:extLst>
          </p:cNvPr>
          <p:cNvSpPr>
            <a:spLocks noGrp="1"/>
          </p:cNvSpPr>
          <p:nvPr>
            <p:ph type="dt" sz="half" idx="10"/>
          </p:nvPr>
        </p:nvSpPr>
        <p:spPr/>
        <p:txBody>
          <a:bodyPr/>
          <a:lstStyle/>
          <a:p>
            <a:fld id="{CD4AFF4E-03FB-A64E-AFCE-3F47111FAF15}" type="datetimeFigureOut">
              <a:rPr lang="en-US" smtClean="0"/>
              <a:t>8/30/24</a:t>
            </a:fld>
            <a:endParaRPr lang="en-US"/>
          </a:p>
        </p:txBody>
      </p:sp>
      <p:sp>
        <p:nvSpPr>
          <p:cNvPr id="8" name="Footer Placeholder 7">
            <a:extLst>
              <a:ext uri="{FF2B5EF4-FFF2-40B4-BE49-F238E27FC236}">
                <a16:creationId xmlns:a16="http://schemas.microsoft.com/office/drawing/2014/main" id="{32AAF8EE-1174-97C4-B245-3B2573C1229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C07C2B-1081-A225-4176-8F0DE37242BB}"/>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3526323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2F906-9369-7A58-7C7B-FFD17B75406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E0BC67-BD07-276D-F1A3-D27DE164342D}"/>
              </a:ext>
            </a:extLst>
          </p:cNvPr>
          <p:cNvSpPr>
            <a:spLocks noGrp="1"/>
          </p:cNvSpPr>
          <p:nvPr>
            <p:ph type="dt" sz="half" idx="10"/>
          </p:nvPr>
        </p:nvSpPr>
        <p:spPr/>
        <p:txBody>
          <a:bodyPr/>
          <a:lstStyle/>
          <a:p>
            <a:fld id="{CD4AFF4E-03FB-A64E-AFCE-3F47111FAF15}" type="datetimeFigureOut">
              <a:rPr lang="en-US" smtClean="0"/>
              <a:t>8/30/24</a:t>
            </a:fld>
            <a:endParaRPr lang="en-US"/>
          </a:p>
        </p:txBody>
      </p:sp>
      <p:sp>
        <p:nvSpPr>
          <p:cNvPr id="4" name="Footer Placeholder 3">
            <a:extLst>
              <a:ext uri="{FF2B5EF4-FFF2-40B4-BE49-F238E27FC236}">
                <a16:creationId xmlns:a16="http://schemas.microsoft.com/office/drawing/2014/main" id="{6EE82220-73BF-3FA5-81A1-DC094BD64C1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3E599D5-F7E4-4C0B-D0E6-2DF07FA64B7D}"/>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2423172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0C9D02-00D2-ED93-DD81-75D287324B1D}"/>
              </a:ext>
            </a:extLst>
          </p:cNvPr>
          <p:cNvSpPr>
            <a:spLocks noGrp="1"/>
          </p:cNvSpPr>
          <p:nvPr>
            <p:ph type="dt" sz="half" idx="10"/>
          </p:nvPr>
        </p:nvSpPr>
        <p:spPr/>
        <p:txBody>
          <a:bodyPr/>
          <a:lstStyle/>
          <a:p>
            <a:fld id="{CD4AFF4E-03FB-A64E-AFCE-3F47111FAF15}" type="datetimeFigureOut">
              <a:rPr lang="en-US" smtClean="0"/>
              <a:t>8/30/24</a:t>
            </a:fld>
            <a:endParaRPr lang="en-US"/>
          </a:p>
        </p:txBody>
      </p:sp>
      <p:sp>
        <p:nvSpPr>
          <p:cNvPr id="3" name="Footer Placeholder 2">
            <a:extLst>
              <a:ext uri="{FF2B5EF4-FFF2-40B4-BE49-F238E27FC236}">
                <a16:creationId xmlns:a16="http://schemas.microsoft.com/office/drawing/2014/main" id="{F14C0EE3-BD4E-78A5-2616-384148FC56E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591BCC-02C1-37EE-9393-D56A9BC6FF01}"/>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650670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0BFF-A079-3541-4F59-CF987CFCD1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C2C57F-EBAB-5847-F69B-DEC80CAF6F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F04A2D2-512C-790F-5EB3-827CEAD8EF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DF5337-CD54-8C21-7D8A-E608C70A30D0}"/>
              </a:ext>
            </a:extLst>
          </p:cNvPr>
          <p:cNvSpPr>
            <a:spLocks noGrp="1"/>
          </p:cNvSpPr>
          <p:nvPr>
            <p:ph type="dt" sz="half" idx="10"/>
          </p:nvPr>
        </p:nvSpPr>
        <p:spPr/>
        <p:txBody>
          <a:bodyPr/>
          <a:lstStyle/>
          <a:p>
            <a:fld id="{CD4AFF4E-03FB-A64E-AFCE-3F47111FAF15}" type="datetimeFigureOut">
              <a:rPr lang="en-US" smtClean="0"/>
              <a:t>8/30/24</a:t>
            </a:fld>
            <a:endParaRPr lang="en-US"/>
          </a:p>
        </p:txBody>
      </p:sp>
      <p:sp>
        <p:nvSpPr>
          <p:cNvPr id="6" name="Footer Placeholder 5">
            <a:extLst>
              <a:ext uri="{FF2B5EF4-FFF2-40B4-BE49-F238E27FC236}">
                <a16:creationId xmlns:a16="http://schemas.microsoft.com/office/drawing/2014/main" id="{8EE77481-66B5-1B11-E655-0295862366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B15DFC-1225-1F75-24B6-4BCD9872235C}"/>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1244404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E47F4-38AB-EEE7-2B29-8496D1F74C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68E6DAB-7590-4574-5D63-61E0DB67C9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74B9C43-4EB7-50AE-5D89-7EDEE55AD3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D96F7D-A200-F9A1-CD45-D34FD3166E6F}"/>
              </a:ext>
            </a:extLst>
          </p:cNvPr>
          <p:cNvSpPr>
            <a:spLocks noGrp="1"/>
          </p:cNvSpPr>
          <p:nvPr>
            <p:ph type="dt" sz="half" idx="10"/>
          </p:nvPr>
        </p:nvSpPr>
        <p:spPr/>
        <p:txBody>
          <a:bodyPr/>
          <a:lstStyle/>
          <a:p>
            <a:fld id="{CD4AFF4E-03FB-A64E-AFCE-3F47111FAF15}" type="datetimeFigureOut">
              <a:rPr lang="en-US" smtClean="0"/>
              <a:t>8/30/24</a:t>
            </a:fld>
            <a:endParaRPr lang="en-US"/>
          </a:p>
        </p:txBody>
      </p:sp>
      <p:sp>
        <p:nvSpPr>
          <p:cNvPr id="6" name="Footer Placeholder 5">
            <a:extLst>
              <a:ext uri="{FF2B5EF4-FFF2-40B4-BE49-F238E27FC236}">
                <a16:creationId xmlns:a16="http://schemas.microsoft.com/office/drawing/2014/main" id="{9621E7AC-BBF3-3089-DDFC-8C26316238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51F93F-3306-8815-D733-18A7AC8DDDA2}"/>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2564612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E92826-BB19-3D10-E05A-8756774035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4E1BBF6-428B-46B4-0652-4F8618AEFA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A76A02-BFF0-5B83-A610-2D26EA3047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4AFF4E-03FB-A64E-AFCE-3F47111FAF15}" type="datetimeFigureOut">
              <a:rPr lang="en-US" smtClean="0"/>
              <a:t>8/30/24</a:t>
            </a:fld>
            <a:endParaRPr lang="en-US"/>
          </a:p>
        </p:txBody>
      </p:sp>
      <p:sp>
        <p:nvSpPr>
          <p:cNvPr id="5" name="Footer Placeholder 4">
            <a:extLst>
              <a:ext uri="{FF2B5EF4-FFF2-40B4-BE49-F238E27FC236}">
                <a16:creationId xmlns:a16="http://schemas.microsoft.com/office/drawing/2014/main" id="{994BF9DF-A2B5-8D88-A3B3-45E43D1CE4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145B489-8F23-7A1A-E6F7-C4B2649427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052341-9CC6-1D48-A723-CFC4BAFEB240}" type="slidenum">
              <a:rPr lang="en-US" smtClean="0"/>
              <a:t>‹#›</a:t>
            </a:fld>
            <a:endParaRPr lang="en-US"/>
          </a:p>
        </p:txBody>
      </p:sp>
    </p:spTree>
    <p:extLst>
      <p:ext uri="{BB962C8B-B14F-4D97-AF65-F5344CB8AC3E}">
        <p14:creationId xmlns:p14="http://schemas.microsoft.com/office/powerpoint/2010/main" val="3997212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28A99-80E0-358C-676C-1831205132FF}"/>
              </a:ext>
            </a:extLst>
          </p:cNvPr>
          <p:cNvSpPr>
            <a:spLocks noGrp="1"/>
          </p:cNvSpPr>
          <p:nvPr>
            <p:ph type="ctrTitle"/>
          </p:nvPr>
        </p:nvSpPr>
        <p:spPr/>
        <p:txBody>
          <a:bodyPr/>
          <a:lstStyle/>
          <a:p>
            <a:r>
              <a:rPr lang="en-US" dirty="0"/>
              <a:t>Significant Figures</a:t>
            </a:r>
          </a:p>
        </p:txBody>
      </p:sp>
      <p:sp>
        <p:nvSpPr>
          <p:cNvPr id="3" name="Subtitle 2">
            <a:extLst>
              <a:ext uri="{FF2B5EF4-FFF2-40B4-BE49-F238E27FC236}">
                <a16:creationId xmlns:a16="http://schemas.microsoft.com/office/drawing/2014/main" id="{48ED7E75-F4E3-15FE-F3BA-4118A6BEEDD7}"/>
              </a:ext>
            </a:extLst>
          </p:cNvPr>
          <p:cNvSpPr>
            <a:spLocks noGrp="1"/>
          </p:cNvSpPr>
          <p:nvPr>
            <p:ph type="subTitle" idx="1"/>
          </p:nvPr>
        </p:nvSpPr>
        <p:spPr/>
        <p:txBody>
          <a:bodyPr/>
          <a:lstStyle/>
          <a:p>
            <a:r>
              <a:rPr lang="en-US" dirty="0"/>
              <a:t>”It’s not as bad as you think.”</a:t>
            </a:r>
          </a:p>
        </p:txBody>
      </p:sp>
    </p:spTree>
    <p:extLst>
      <p:ext uri="{BB962C8B-B14F-4D97-AF65-F5344CB8AC3E}">
        <p14:creationId xmlns:p14="http://schemas.microsoft.com/office/powerpoint/2010/main" val="1008869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C509214-D139-BB0E-CC87-DB9763A9F849}"/>
              </a:ext>
            </a:extLst>
          </p:cNvPr>
          <p:cNvSpPr>
            <a:spLocks noGrp="1"/>
          </p:cNvSpPr>
          <p:nvPr>
            <p:ph type="title"/>
          </p:nvPr>
        </p:nvSpPr>
        <p:spPr>
          <a:xfrm>
            <a:off x="524256" y="516804"/>
            <a:ext cx="6594189" cy="1625210"/>
          </a:xfrm>
        </p:spPr>
        <p:txBody>
          <a:bodyPr>
            <a:normAutofit/>
          </a:bodyPr>
          <a:lstStyle/>
          <a:p>
            <a:r>
              <a:rPr lang="en-US" b="1">
                <a:solidFill>
                  <a:srgbClr val="FFFFFF"/>
                </a:solidFill>
              </a:rPr>
              <a:t>How we interpret this:</a:t>
            </a:r>
          </a:p>
        </p:txBody>
      </p:sp>
      <p:sp>
        <p:nvSpPr>
          <p:cNvPr id="12" name="Rectangle 11">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2432305"/>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Scale">
            <a:extLst>
              <a:ext uri="{FF2B5EF4-FFF2-40B4-BE49-F238E27FC236}">
                <a16:creationId xmlns:a16="http://schemas.microsoft.com/office/drawing/2014/main" id="{3760CAFA-DDEF-0479-5A5C-F5D359344F6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33255" y="2660287"/>
            <a:ext cx="3646887" cy="3646887"/>
          </a:xfrm>
          <a:prstGeom prst="rect">
            <a:avLst/>
          </a:prstGeom>
        </p:spPr>
      </p:pic>
      <p:sp>
        <p:nvSpPr>
          <p:cNvPr id="14" name="Rectangle 13">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54CE0183-B628-D512-1A63-18B57688A97E}"/>
              </a:ext>
            </a:extLst>
          </p:cNvPr>
          <p:cNvSpPr>
            <a:spLocks noGrp="1"/>
          </p:cNvSpPr>
          <p:nvPr>
            <p:ph idx="1"/>
          </p:nvPr>
        </p:nvSpPr>
        <p:spPr>
          <a:xfrm>
            <a:off x="7827818" y="516804"/>
            <a:ext cx="3839925" cy="5790370"/>
          </a:xfrm>
        </p:spPr>
        <p:txBody>
          <a:bodyPr anchor="ctr">
            <a:normAutofit/>
          </a:bodyPr>
          <a:lstStyle/>
          <a:p>
            <a:r>
              <a:rPr lang="en-US" sz="1800" dirty="0">
                <a:solidFill>
                  <a:srgbClr val="FFFFFF"/>
                </a:solidFill>
              </a:rPr>
              <a:t>If the truck scale says I weigh 200 pounds, this means that my weight has been rounded to the nearest 100 pounds.  I weigh closer to 200 pounds than either 100 or 300 pounds.</a:t>
            </a:r>
          </a:p>
          <a:p>
            <a:pPr marL="0" indent="0">
              <a:buNone/>
            </a:pPr>
            <a:endParaRPr lang="en-US" sz="1800" dirty="0">
              <a:solidFill>
                <a:srgbClr val="FFFFFF"/>
              </a:solidFill>
            </a:endParaRPr>
          </a:p>
          <a:p>
            <a:r>
              <a:rPr lang="en-US" sz="1800" dirty="0">
                <a:solidFill>
                  <a:srgbClr val="FFFFFF"/>
                </a:solidFill>
              </a:rPr>
              <a:t>If my bathroom scale says I weigh 200.0 pounds, this means that my weight has been rounded to the nearest 0.1 pounds.  I weigh closer to 200.0 pounds than either 199.9 or 200.1 pounds.</a:t>
            </a:r>
          </a:p>
          <a:p>
            <a:pPr marL="0" indent="0">
              <a:buNone/>
            </a:pPr>
            <a:endParaRPr lang="en-US" sz="1800" dirty="0">
              <a:solidFill>
                <a:srgbClr val="FFFFFF"/>
              </a:solidFill>
            </a:endParaRPr>
          </a:p>
          <a:p>
            <a:r>
              <a:rPr lang="en-US" sz="1800" dirty="0">
                <a:solidFill>
                  <a:srgbClr val="FFFFFF"/>
                </a:solidFill>
              </a:rPr>
              <a:t>If fancy equipment says I weigh 200.000 pounds, the weights has been rounded to the nearest 0.001 pounds.  I weigh closer to 200.000 pounds than either 199.999 or 200.001 pounds.</a:t>
            </a:r>
          </a:p>
        </p:txBody>
      </p:sp>
    </p:spTree>
    <p:extLst>
      <p:ext uri="{BB962C8B-B14F-4D97-AF65-F5344CB8AC3E}">
        <p14:creationId xmlns:p14="http://schemas.microsoft.com/office/powerpoint/2010/main" val="2863162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27719-3B12-38C7-D2C7-FF5E09BA3814}"/>
              </a:ext>
            </a:extLst>
          </p:cNvPr>
          <p:cNvSpPr>
            <a:spLocks noGrp="1"/>
          </p:cNvSpPr>
          <p:nvPr>
            <p:ph type="title"/>
          </p:nvPr>
        </p:nvSpPr>
        <p:spPr/>
        <p:txBody>
          <a:bodyPr/>
          <a:lstStyle/>
          <a:p>
            <a:r>
              <a:rPr lang="en-US" b="1" dirty="0"/>
              <a:t>To a mathematician, all of these numbers are exactly the same</a:t>
            </a:r>
          </a:p>
        </p:txBody>
      </p:sp>
      <p:sp>
        <p:nvSpPr>
          <p:cNvPr id="4" name="TextBox 3">
            <a:extLst>
              <a:ext uri="{FF2B5EF4-FFF2-40B4-BE49-F238E27FC236}">
                <a16:creationId xmlns:a16="http://schemas.microsoft.com/office/drawing/2014/main" id="{998D0364-EE8D-BC00-C3FB-A0A143F09A85}"/>
              </a:ext>
            </a:extLst>
          </p:cNvPr>
          <p:cNvSpPr txBox="1"/>
          <p:nvPr/>
        </p:nvSpPr>
        <p:spPr>
          <a:xfrm>
            <a:off x="1155032" y="1795785"/>
            <a:ext cx="7614895" cy="830997"/>
          </a:xfrm>
          <a:prstGeom prst="rect">
            <a:avLst/>
          </a:prstGeom>
          <a:noFill/>
        </p:spPr>
        <p:txBody>
          <a:bodyPr wrap="square" rtlCol="0">
            <a:spAutoFit/>
          </a:bodyPr>
          <a:lstStyle/>
          <a:p>
            <a:pPr marL="285750" indent="-285750">
              <a:buFont typeface="Arial" panose="020B0604020202020204" pitchFamily="34" charset="0"/>
              <a:buChar char="•"/>
            </a:pPr>
            <a:r>
              <a:rPr lang="en-US" sz="2400" dirty="0"/>
              <a:t>To them, adding zeros after a decimal point is the same number.  200 is the same as 200.000 to a mathematician.</a:t>
            </a:r>
          </a:p>
        </p:txBody>
      </p:sp>
      <p:sp>
        <p:nvSpPr>
          <p:cNvPr id="5" name="TextBox 4">
            <a:extLst>
              <a:ext uri="{FF2B5EF4-FFF2-40B4-BE49-F238E27FC236}">
                <a16:creationId xmlns:a16="http://schemas.microsoft.com/office/drawing/2014/main" id="{69843BA5-E144-8A1C-8A1B-9C1CAEEB6488}"/>
              </a:ext>
            </a:extLst>
          </p:cNvPr>
          <p:cNvSpPr txBox="1"/>
          <p:nvPr/>
        </p:nvSpPr>
        <p:spPr>
          <a:xfrm>
            <a:off x="1155032" y="3095689"/>
            <a:ext cx="7779327" cy="3046988"/>
          </a:xfrm>
          <a:prstGeom prst="rect">
            <a:avLst/>
          </a:prstGeom>
          <a:noFill/>
        </p:spPr>
        <p:txBody>
          <a:bodyPr wrap="square" rtlCol="0">
            <a:spAutoFit/>
          </a:bodyPr>
          <a:lstStyle/>
          <a:p>
            <a:r>
              <a:rPr lang="en-US" sz="2400" b="1" dirty="0"/>
              <a:t>To scientists, these measured values mean different things</a:t>
            </a:r>
            <a:r>
              <a:rPr lang="en-US" sz="2400" dirty="0"/>
              <a:t>:</a:t>
            </a:r>
          </a:p>
          <a:p>
            <a:pPr marL="285750" indent="-285750">
              <a:buFont typeface="Arial" panose="020B0604020202020204" pitchFamily="34" charset="0"/>
              <a:buChar char="•"/>
            </a:pPr>
            <a:r>
              <a:rPr lang="en-US" sz="2400" dirty="0"/>
              <a:t>Though they all go into a calculator the same way, data which is written with fewer “significant figures” (i.e. meaningful digits) are assumed to be less precise, and hence, less accurate.</a:t>
            </a:r>
          </a:p>
          <a:p>
            <a:pPr marL="285750" indent="-285750">
              <a:buFont typeface="Arial" panose="020B0604020202020204" pitchFamily="34" charset="0"/>
              <a:buChar char="•"/>
            </a:pPr>
            <a:r>
              <a:rPr lang="en-US" sz="2400" dirty="0"/>
              <a:t>This doesn’t mean that your math teacher is wrong.  It just means that they live in a magical world where all numbers are perfect.  We scientists know better.</a:t>
            </a:r>
          </a:p>
        </p:txBody>
      </p:sp>
      <p:pic>
        <p:nvPicPr>
          <p:cNvPr id="5122" name="Picture 2" descr="Best mathematician in the world - Legit.ng">
            <a:extLst>
              <a:ext uri="{FF2B5EF4-FFF2-40B4-BE49-F238E27FC236}">
                <a16:creationId xmlns:a16="http://schemas.microsoft.com/office/drawing/2014/main" id="{7D02D9D7-830D-9966-463D-7EF8A152A9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63116" y="1200221"/>
            <a:ext cx="2289204" cy="152613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EA310E3-0165-4A1B-5B3F-7F6864C0134D}"/>
              </a:ext>
            </a:extLst>
          </p:cNvPr>
          <p:cNvSpPr txBox="1"/>
          <p:nvPr/>
        </p:nvSpPr>
        <p:spPr>
          <a:xfrm>
            <a:off x="9805736" y="2726357"/>
            <a:ext cx="2462463" cy="369332"/>
          </a:xfrm>
          <a:prstGeom prst="rect">
            <a:avLst/>
          </a:prstGeom>
          <a:noFill/>
        </p:spPr>
        <p:txBody>
          <a:bodyPr wrap="square" rtlCol="0">
            <a:spAutoFit/>
          </a:bodyPr>
          <a:lstStyle/>
          <a:p>
            <a:r>
              <a:rPr lang="en-US" i="1" dirty="0"/>
              <a:t>Math nerd.</a:t>
            </a:r>
          </a:p>
        </p:txBody>
      </p:sp>
      <p:pic>
        <p:nvPicPr>
          <p:cNvPr id="5124" name="Picture 4">
            <a:extLst>
              <a:ext uri="{FF2B5EF4-FFF2-40B4-BE49-F238E27FC236}">
                <a16:creationId xmlns:a16="http://schemas.microsoft.com/office/drawing/2014/main" id="{A5689948-1D2C-FA7D-6BAA-C0A3165299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0676" y="3328430"/>
            <a:ext cx="1726921" cy="258678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78E0E12-9C2F-F8F6-6A9A-9164709EC58B}"/>
              </a:ext>
            </a:extLst>
          </p:cNvPr>
          <p:cNvSpPr txBox="1"/>
          <p:nvPr/>
        </p:nvSpPr>
        <p:spPr>
          <a:xfrm>
            <a:off x="9374857" y="5938911"/>
            <a:ext cx="2648952" cy="584775"/>
          </a:xfrm>
          <a:prstGeom prst="rect">
            <a:avLst/>
          </a:prstGeom>
          <a:noFill/>
        </p:spPr>
        <p:txBody>
          <a:bodyPr wrap="square" rtlCol="0">
            <a:spAutoFit/>
          </a:bodyPr>
          <a:lstStyle/>
          <a:p>
            <a:r>
              <a:rPr lang="en-US" sz="1600" i="1" dirty="0"/>
              <a:t>The tattoos mean this scientist is cool.</a:t>
            </a:r>
          </a:p>
        </p:txBody>
      </p:sp>
    </p:spTree>
    <p:extLst>
      <p:ext uri="{BB962C8B-B14F-4D97-AF65-F5344CB8AC3E}">
        <p14:creationId xmlns:p14="http://schemas.microsoft.com/office/powerpoint/2010/main" val="41145932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8CB6D82-FA82-CE2D-6E05-E65A77F38AB6}"/>
              </a:ext>
            </a:extLst>
          </p:cNvPr>
          <p:cNvSpPr>
            <a:spLocks noGrp="1"/>
          </p:cNvSpPr>
          <p:nvPr>
            <p:ph type="title"/>
          </p:nvPr>
        </p:nvSpPr>
        <p:spPr>
          <a:xfrm>
            <a:off x="524741" y="620392"/>
            <a:ext cx="3808268" cy="5504688"/>
          </a:xfrm>
        </p:spPr>
        <p:txBody>
          <a:bodyPr>
            <a:normAutofit/>
          </a:bodyPr>
          <a:lstStyle/>
          <a:p>
            <a:r>
              <a:rPr lang="en-US" sz="6000" b="1">
                <a:solidFill>
                  <a:schemeClr val="bg1"/>
                </a:solidFill>
              </a:rPr>
              <a:t>Let’s see some more examples:</a:t>
            </a:r>
          </a:p>
        </p:txBody>
      </p:sp>
      <p:graphicFrame>
        <p:nvGraphicFramePr>
          <p:cNvPr id="5" name="Content Placeholder 2">
            <a:extLst>
              <a:ext uri="{FF2B5EF4-FFF2-40B4-BE49-F238E27FC236}">
                <a16:creationId xmlns:a16="http://schemas.microsoft.com/office/drawing/2014/main" id="{996DD541-E130-A957-CCCD-5E1030814281}"/>
              </a:ext>
            </a:extLst>
          </p:cNvPr>
          <p:cNvGraphicFramePr>
            <a:graphicFrameLocks noGrp="1"/>
          </p:cNvGraphicFramePr>
          <p:nvPr>
            <p:ph idx="1"/>
            <p:extLst>
              <p:ext uri="{D42A27DB-BD31-4B8C-83A1-F6EECF244321}">
                <p14:modId xmlns:p14="http://schemas.microsoft.com/office/powerpoint/2010/main" val="821746866"/>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530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79198-953B-E468-8BFF-13CFA99B2DEF}"/>
              </a:ext>
            </a:extLst>
          </p:cNvPr>
          <p:cNvSpPr>
            <a:spLocks noGrp="1"/>
          </p:cNvSpPr>
          <p:nvPr>
            <p:ph type="title"/>
          </p:nvPr>
        </p:nvSpPr>
        <p:spPr/>
        <p:txBody>
          <a:bodyPr>
            <a:normAutofit/>
          </a:bodyPr>
          <a:lstStyle/>
          <a:p>
            <a:r>
              <a:rPr lang="en-US" sz="4800" b="1" dirty="0"/>
              <a:t>”How can I use significant figures, too?”</a:t>
            </a:r>
          </a:p>
        </p:txBody>
      </p:sp>
      <p:sp>
        <p:nvSpPr>
          <p:cNvPr id="3" name="Content Placeholder 2">
            <a:extLst>
              <a:ext uri="{FF2B5EF4-FFF2-40B4-BE49-F238E27FC236}">
                <a16:creationId xmlns:a16="http://schemas.microsoft.com/office/drawing/2014/main" id="{B43228CB-15D9-B62E-FC01-B5BDEAE84BC1}"/>
              </a:ext>
            </a:extLst>
          </p:cNvPr>
          <p:cNvSpPr>
            <a:spLocks noGrp="1"/>
          </p:cNvSpPr>
          <p:nvPr>
            <p:ph idx="1"/>
          </p:nvPr>
        </p:nvSpPr>
        <p:spPr>
          <a:xfrm>
            <a:off x="838200" y="1825625"/>
            <a:ext cx="10515600" cy="1915102"/>
          </a:xfrm>
        </p:spPr>
        <p:txBody>
          <a:bodyPr>
            <a:normAutofit/>
          </a:bodyPr>
          <a:lstStyle/>
          <a:p>
            <a:pPr marL="0" indent="0">
              <a:buNone/>
            </a:pPr>
            <a:r>
              <a:rPr lang="en-US" sz="3600" dirty="0"/>
              <a:t>I’m glad you asked!  Let’s take a look at how you can use the magic of significant figures to tell you how good somebody’s measurement is!</a:t>
            </a:r>
          </a:p>
        </p:txBody>
      </p:sp>
      <p:pic>
        <p:nvPicPr>
          <p:cNvPr id="6146" name="Picture 2" descr="Smart student Royalty Free Vector Image - VectorStock">
            <a:extLst>
              <a:ext uri="{FF2B5EF4-FFF2-40B4-BE49-F238E27FC236}">
                <a16:creationId xmlns:a16="http://schemas.microsoft.com/office/drawing/2014/main" id="{4CAD3E92-2529-9F08-D369-E6C8045E0F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4764" y="4239491"/>
            <a:ext cx="2806700" cy="2895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8D1501E-6D07-0267-A0AD-E6F358DB3DB6}"/>
              </a:ext>
            </a:extLst>
          </p:cNvPr>
          <p:cNvSpPr txBox="1"/>
          <p:nvPr/>
        </p:nvSpPr>
        <p:spPr>
          <a:xfrm>
            <a:off x="6289963" y="5043055"/>
            <a:ext cx="4724400" cy="830997"/>
          </a:xfrm>
          <a:prstGeom prst="rect">
            <a:avLst/>
          </a:prstGeom>
          <a:noFill/>
        </p:spPr>
        <p:txBody>
          <a:bodyPr wrap="square" rtlCol="0">
            <a:spAutoFit/>
          </a:bodyPr>
          <a:lstStyle/>
          <a:p>
            <a:r>
              <a:rPr lang="en-US" sz="2400" i="1" dirty="0"/>
              <a:t>And, not coincidentally, do better on quizzes while doing it!</a:t>
            </a:r>
          </a:p>
        </p:txBody>
      </p:sp>
    </p:spTree>
    <p:extLst>
      <p:ext uri="{BB962C8B-B14F-4D97-AF65-F5344CB8AC3E}">
        <p14:creationId xmlns:p14="http://schemas.microsoft.com/office/powerpoint/2010/main" val="4204240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44B9B-EA2C-821B-7664-DF2EDC0E0A7C}"/>
              </a:ext>
            </a:extLst>
          </p:cNvPr>
          <p:cNvSpPr>
            <a:spLocks noGrp="1"/>
          </p:cNvSpPr>
          <p:nvPr>
            <p:ph type="title"/>
          </p:nvPr>
        </p:nvSpPr>
        <p:spPr/>
        <p:txBody>
          <a:bodyPr/>
          <a:lstStyle/>
          <a:p>
            <a:r>
              <a:rPr lang="en-US" b="1" dirty="0"/>
              <a:t>Rule 1:  If you see nonzero numbers, they’re significant.</a:t>
            </a:r>
          </a:p>
        </p:txBody>
      </p:sp>
      <p:pic>
        <p:nvPicPr>
          <p:cNvPr id="7170" name="Picture 2" descr="24/12oz Fanta Orange - Abe Wholesale">
            <a:extLst>
              <a:ext uri="{FF2B5EF4-FFF2-40B4-BE49-F238E27FC236}">
                <a16:creationId xmlns:a16="http://schemas.microsoft.com/office/drawing/2014/main" id="{E85EDCBD-6C88-3D59-4543-B8CC01737F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1910" y="1695396"/>
            <a:ext cx="2119746" cy="211974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1B93F1F-B385-876D-1539-6B58F883850C}"/>
              </a:ext>
            </a:extLst>
          </p:cNvPr>
          <p:cNvSpPr txBox="1"/>
          <p:nvPr/>
        </p:nvSpPr>
        <p:spPr>
          <a:xfrm>
            <a:off x="5652655" y="2064327"/>
            <a:ext cx="5458690" cy="923330"/>
          </a:xfrm>
          <a:prstGeom prst="rect">
            <a:avLst/>
          </a:prstGeom>
          <a:noFill/>
        </p:spPr>
        <p:txBody>
          <a:bodyPr wrap="square" rtlCol="0">
            <a:spAutoFit/>
          </a:bodyPr>
          <a:lstStyle/>
          <a:p>
            <a:r>
              <a:rPr lang="en-US" i="1" dirty="0"/>
              <a:t>The volume of this delicious, refreshing can of Fanta is said to be “355 mL”, which means that the actual volume is within 1 mL of this value.</a:t>
            </a:r>
          </a:p>
        </p:txBody>
      </p:sp>
      <p:graphicFrame>
        <p:nvGraphicFramePr>
          <p:cNvPr id="7172" name="TextBox 3">
            <a:extLst>
              <a:ext uri="{FF2B5EF4-FFF2-40B4-BE49-F238E27FC236}">
                <a16:creationId xmlns:a16="http://schemas.microsoft.com/office/drawing/2014/main" id="{6AD2D57A-57F7-946B-4DF1-C238AEDA2D64}"/>
              </a:ext>
            </a:extLst>
          </p:cNvPr>
          <p:cNvGraphicFramePr/>
          <p:nvPr/>
        </p:nvGraphicFramePr>
        <p:xfrm>
          <a:off x="1413163" y="3948545"/>
          <a:ext cx="9698182" cy="22467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41161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36B47-477F-539D-6509-2E9C569899E9}"/>
              </a:ext>
            </a:extLst>
          </p:cNvPr>
          <p:cNvSpPr>
            <a:spLocks noGrp="1"/>
          </p:cNvSpPr>
          <p:nvPr>
            <p:ph type="title"/>
          </p:nvPr>
        </p:nvSpPr>
        <p:spPr/>
        <p:txBody>
          <a:bodyPr/>
          <a:lstStyle/>
          <a:p>
            <a:r>
              <a:rPr lang="en-US" b="1" dirty="0"/>
              <a:t>2. If you see zeros between </a:t>
            </a:r>
            <a:r>
              <a:rPr lang="en-US" b="1" dirty="0" err="1"/>
              <a:t>nonzeros</a:t>
            </a:r>
            <a:r>
              <a:rPr lang="en-US" b="1" dirty="0"/>
              <a:t>, they’re significant.</a:t>
            </a:r>
          </a:p>
        </p:txBody>
      </p:sp>
      <p:pic>
        <p:nvPicPr>
          <p:cNvPr id="8194" name="Picture 2" descr="20.4 kg barbell plate, Sports Equipment, Exercise &amp; Fitness, Cardio &amp;  Fitness Machines on Carousell">
            <a:extLst>
              <a:ext uri="{FF2B5EF4-FFF2-40B4-BE49-F238E27FC236}">
                <a16:creationId xmlns:a16="http://schemas.microsoft.com/office/drawing/2014/main" id="{C7261AE6-82B2-A128-05E5-5B7833A6A7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7014" y="1946563"/>
            <a:ext cx="2571750" cy="3429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DBF107E-E790-9DCD-3660-B27224D1C94C}"/>
              </a:ext>
            </a:extLst>
          </p:cNvPr>
          <p:cNvSpPr txBox="1"/>
          <p:nvPr/>
        </p:nvSpPr>
        <p:spPr>
          <a:xfrm>
            <a:off x="1627043" y="5548310"/>
            <a:ext cx="3041073" cy="646331"/>
          </a:xfrm>
          <a:prstGeom prst="rect">
            <a:avLst/>
          </a:prstGeom>
          <a:noFill/>
        </p:spPr>
        <p:txBody>
          <a:bodyPr wrap="square" rtlCol="0">
            <a:spAutoFit/>
          </a:bodyPr>
          <a:lstStyle/>
          <a:p>
            <a:r>
              <a:rPr lang="en-US" i="1" dirty="0"/>
              <a:t>The mass of this barbell is precise to the nearest 0.1 kg.</a:t>
            </a:r>
          </a:p>
        </p:txBody>
      </p:sp>
      <p:sp>
        <p:nvSpPr>
          <p:cNvPr id="5" name="TextBox 4">
            <a:extLst>
              <a:ext uri="{FF2B5EF4-FFF2-40B4-BE49-F238E27FC236}">
                <a16:creationId xmlns:a16="http://schemas.microsoft.com/office/drawing/2014/main" id="{64DC60ED-FCDF-894A-7302-FC0D57D96F57}"/>
              </a:ext>
            </a:extLst>
          </p:cNvPr>
          <p:cNvSpPr txBox="1"/>
          <p:nvPr/>
        </p:nvSpPr>
        <p:spPr>
          <a:xfrm>
            <a:off x="5611091" y="2151727"/>
            <a:ext cx="5569527" cy="2554545"/>
          </a:xfrm>
          <a:prstGeom prst="rect">
            <a:avLst/>
          </a:prstGeom>
          <a:noFill/>
        </p:spPr>
        <p:txBody>
          <a:bodyPr wrap="square" rtlCol="0">
            <a:spAutoFit/>
          </a:bodyPr>
          <a:lstStyle/>
          <a:p>
            <a:r>
              <a:rPr lang="en-US" sz="3200" dirty="0"/>
              <a:t>After all, sometimes measurements contain zeros.  It happens.  Just ask anybody who has ever weighed 105 kilograms, like I did when I was fatter.</a:t>
            </a:r>
          </a:p>
        </p:txBody>
      </p:sp>
    </p:spTree>
    <p:extLst>
      <p:ext uri="{BB962C8B-B14F-4D97-AF65-F5344CB8AC3E}">
        <p14:creationId xmlns:p14="http://schemas.microsoft.com/office/powerpoint/2010/main" val="40385870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28B8D-F283-DCCD-E52D-6762C106BB72}"/>
              </a:ext>
            </a:extLst>
          </p:cNvPr>
          <p:cNvSpPr>
            <a:spLocks noGrp="1"/>
          </p:cNvSpPr>
          <p:nvPr>
            <p:ph type="title"/>
          </p:nvPr>
        </p:nvSpPr>
        <p:spPr/>
        <p:txBody>
          <a:bodyPr>
            <a:normAutofit fontScale="90000"/>
          </a:bodyPr>
          <a:lstStyle/>
          <a:p>
            <a:r>
              <a:rPr lang="en-US" b="1" dirty="0"/>
              <a:t>3. Zeros at the right of all the nonzero digits are only significant if you </a:t>
            </a:r>
            <a:r>
              <a:rPr lang="en-US" b="1" i="1" u="sng" dirty="0"/>
              <a:t>SEE</a:t>
            </a:r>
            <a:r>
              <a:rPr lang="en-US" b="1" dirty="0"/>
              <a:t> a decimal point!</a:t>
            </a:r>
          </a:p>
        </p:txBody>
      </p:sp>
      <p:sp>
        <p:nvSpPr>
          <p:cNvPr id="4" name="TextBox 3">
            <a:extLst>
              <a:ext uri="{FF2B5EF4-FFF2-40B4-BE49-F238E27FC236}">
                <a16:creationId xmlns:a16="http://schemas.microsoft.com/office/drawing/2014/main" id="{35CB4EED-83DE-D8EA-8F5F-AC879A395497}"/>
              </a:ext>
            </a:extLst>
          </p:cNvPr>
          <p:cNvSpPr txBox="1"/>
          <p:nvPr/>
        </p:nvSpPr>
        <p:spPr>
          <a:xfrm>
            <a:off x="1454727" y="2133600"/>
            <a:ext cx="4336473" cy="3785652"/>
          </a:xfrm>
          <a:prstGeom prst="rect">
            <a:avLst/>
          </a:prstGeom>
          <a:noFill/>
        </p:spPr>
        <p:txBody>
          <a:bodyPr wrap="square" rtlCol="0">
            <a:spAutoFit/>
          </a:bodyPr>
          <a:lstStyle/>
          <a:p>
            <a:pPr marL="342900" indent="-342900">
              <a:buFont typeface="Arial" panose="020B0604020202020204" pitchFamily="34" charset="0"/>
              <a:buChar char="•"/>
            </a:pPr>
            <a:r>
              <a:rPr lang="en-US" sz="2400" dirty="0"/>
              <a:t>”100 kilograms” has been rounded to the nearest 100 kg.</a:t>
            </a:r>
          </a:p>
          <a:p>
            <a:pPr marL="342900" indent="-342900">
              <a:buFont typeface="Arial" panose="020B0604020202020204" pitchFamily="34" charset="0"/>
              <a:buChar char="•"/>
            </a:pPr>
            <a:r>
              <a:rPr lang="en-US" sz="2400" dirty="0"/>
              <a:t>”100. kilograms” has been rounded to the nearest 1 kg.</a:t>
            </a:r>
          </a:p>
          <a:p>
            <a:pPr marL="342900" indent="-342900">
              <a:buFont typeface="Arial" panose="020B0604020202020204" pitchFamily="34" charset="0"/>
              <a:buChar char="•"/>
            </a:pPr>
            <a:r>
              <a:rPr lang="en-US" sz="2400" dirty="0"/>
              <a:t>”100.0 kilograms” has been rounded to the nearest 0.1 kg.</a:t>
            </a:r>
          </a:p>
          <a:p>
            <a:pPr marL="342900" indent="-342900">
              <a:buFont typeface="Arial" panose="020B0604020202020204" pitchFamily="34" charset="0"/>
              <a:buChar char="•"/>
            </a:pPr>
            <a:r>
              <a:rPr lang="en-US" sz="2400" dirty="0"/>
              <a:t>“100.0000 kilograms” has been rounded to the nearest 0.0001 kg.</a:t>
            </a:r>
          </a:p>
        </p:txBody>
      </p:sp>
      <p:sp>
        <p:nvSpPr>
          <p:cNvPr id="5" name="TextBox 4">
            <a:extLst>
              <a:ext uri="{FF2B5EF4-FFF2-40B4-BE49-F238E27FC236}">
                <a16:creationId xmlns:a16="http://schemas.microsoft.com/office/drawing/2014/main" id="{2486CF58-B942-017B-495B-6A5D2C2BB428}"/>
              </a:ext>
            </a:extLst>
          </p:cNvPr>
          <p:cNvSpPr txBox="1"/>
          <p:nvPr/>
        </p:nvSpPr>
        <p:spPr>
          <a:xfrm>
            <a:off x="6400802" y="2604654"/>
            <a:ext cx="4558145" cy="2554545"/>
          </a:xfrm>
          <a:prstGeom prst="rect">
            <a:avLst/>
          </a:prstGeom>
          <a:solidFill>
            <a:schemeClr val="accent4">
              <a:lumMod val="20000"/>
              <a:lumOff val="80000"/>
            </a:schemeClr>
          </a:solidFill>
          <a:ln>
            <a:solidFill>
              <a:schemeClr val="tx1"/>
            </a:solidFill>
          </a:ln>
        </p:spPr>
        <p:txBody>
          <a:bodyPr wrap="square" rtlCol="0">
            <a:spAutoFit/>
          </a:bodyPr>
          <a:lstStyle/>
          <a:p>
            <a:r>
              <a:rPr lang="en-US" sz="3200" dirty="0"/>
              <a:t>Though mathematically these numbers are the same, they give us information about how precise our data are.</a:t>
            </a:r>
          </a:p>
        </p:txBody>
      </p:sp>
    </p:spTree>
    <p:extLst>
      <p:ext uri="{BB962C8B-B14F-4D97-AF65-F5344CB8AC3E}">
        <p14:creationId xmlns:p14="http://schemas.microsoft.com/office/powerpoint/2010/main" val="3474624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18" name="Picture 2" descr="When You Say You Believe In God, What Do You Mean? | The Pew Charitable  Trusts">
            <a:extLst>
              <a:ext uri="{FF2B5EF4-FFF2-40B4-BE49-F238E27FC236}">
                <a16:creationId xmlns:a16="http://schemas.microsoft.com/office/drawing/2014/main" id="{A97DC5DB-F804-A692-97A5-FF115F32587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748" r="19192" b="1344"/>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9223" name="Rectangle 9222">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9C2AD42-D9E1-FE76-3623-F971321ED201}"/>
              </a:ext>
            </a:extLst>
          </p:cNvPr>
          <p:cNvSpPr>
            <a:spLocks noGrp="1"/>
          </p:cNvSpPr>
          <p:nvPr>
            <p:ph type="title"/>
          </p:nvPr>
        </p:nvSpPr>
        <p:spPr>
          <a:xfrm>
            <a:off x="594804" y="640263"/>
            <a:ext cx="6619811" cy="1804646"/>
          </a:xfrm>
        </p:spPr>
        <p:txBody>
          <a:bodyPr vert="horz" lIns="91440" tIns="45720" rIns="91440" bIns="45720" rtlCol="0" anchor="ctr">
            <a:normAutofit/>
          </a:bodyPr>
          <a:lstStyle/>
          <a:p>
            <a:r>
              <a:rPr lang="en-US" sz="3200" b="1" dirty="0"/>
              <a:t>4. Zeros to the left of all nonzero digits are NEVER significant, even if you see a decimal point.</a:t>
            </a:r>
          </a:p>
        </p:txBody>
      </p:sp>
      <p:sp>
        <p:nvSpPr>
          <p:cNvPr id="6" name="TextBox 5">
            <a:extLst>
              <a:ext uri="{FF2B5EF4-FFF2-40B4-BE49-F238E27FC236}">
                <a16:creationId xmlns:a16="http://schemas.microsoft.com/office/drawing/2014/main" id="{3E50645E-94BD-2409-C6F4-99E8D13E43F1}"/>
              </a:ext>
            </a:extLst>
          </p:cNvPr>
          <p:cNvSpPr txBox="1"/>
          <p:nvPr/>
        </p:nvSpPr>
        <p:spPr>
          <a:xfrm>
            <a:off x="594110" y="2764950"/>
            <a:ext cx="6620505" cy="3773010"/>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800" dirty="0"/>
              <a:t>“0.045 kg” rounds our answer to the nearest 0.001 kg.</a:t>
            </a:r>
          </a:p>
          <a:p>
            <a:pPr indent="-228600">
              <a:lnSpc>
                <a:spcPct val="90000"/>
              </a:lnSpc>
              <a:spcAft>
                <a:spcPts val="600"/>
              </a:spcAft>
              <a:buFont typeface="Arial" panose="020B0604020202020204" pitchFamily="34" charset="0"/>
              <a:buChar char="•"/>
            </a:pPr>
            <a:endParaRPr lang="en-US" sz="2800" dirty="0"/>
          </a:p>
          <a:p>
            <a:pPr indent="-228600">
              <a:lnSpc>
                <a:spcPct val="90000"/>
              </a:lnSpc>
              <a:spcAft>
                <a:spcPts val="600"/>
              </a:spcAft>
              <a:buFont typeface="Arial" panose="020B0604020202020204" pitchFamily="34" charset="0"/>
              <a:buChar char="•"/>
            </a:pPr>
            <a:r>
              <a:rPr lang="en-US" sz="2800" dirty="0"/>
              <a:t>“0.0450 kg” rounds our answer to the nearest 0.0001 kg (it’s only the zero after the 4 and 5 that give us useful information, since it’s at the end.)</a:t>
            </a:r>
          </a:p>
          <a:p>
            <a:pPr indent="-228600">
              <a:lnSpc>
                <a:spcPct val="90000"/>
              </a:lnSpc>
              <a:spcAft>
                <a:spcPts val="600"/>
              </a:spcAft>
              <a:buFont typeface="Arial" panose="020B0604020202020204" pitchFamily="34" charset="0"/>
              <a:buChar char="•"/>
            </a:pPr>
            <a:endParaRPr lang="en-US" sz="2400" dirty="0"/>
          </a:p>
          <a:p>
            <a:pPr indent="-228600">
              <a:lnSpc>
                <a:spcPct val="90000"/>
              </a:lnSpc>
              <a:spcAft>
                <a:spcPts val="600"/>
              </a:spcAft>
              <a:buFont typeface="Arial" panose="020B0604020202020204" pitchFamily="34" charset="0"/>
              <a:buChar char="•"/>
            </a:pPr>
            <a:endParaRPr lang="en-US" sz="2400" dirty="0"/>
          </a:p>
        </p:txBody>
      </p:sp>
    </p:spTree>
    <p:extLst>
      <p:ext uri="{BB962C8B-B14F-4D97-AF65-F5344CB8AC3E}">
        <p14:creationId xmlns:p14="http://schemas.microsoft.com/office/powerpoint/2010/main" val="2870991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83AB5-97AB-6743-31A1-63EE965B33CB}"/>
              </a:ext>
            </a:extLst>
          </p:cNvPr>
          <p:cNvSpPr>
            <a:spLocks noGrp="1"/>
          </p:cNvSpPr>
          <p:nvPr>
            <p:ph type="title"/>
          </p:nvPr>
        </p:nvSpPr>
        <p:spPr>
          <a:xfrm>
            <a:off x="623455" y="365125"/>
            <a:ext cx="10945090" cy="1812263"/>
          </a:xfrm>
        </p:spPr>
        <p:txBody>
          <a:bodyPr>
            <a:normAutofit fontScale="90000"/>
          </a:bodyPr>
          <a:lstStyle/>
          <a:p>
            <a:r>
              <a:rPr lang="en-US" b="1" dirty="0"/>
              <a:t>5. When you use scientific notation, only pay attention to the number before the “10</a:t>
            </a:r>
            <a:r>
              <a:rPr lang="en-US" b="1" baseline="30000" dirty="0"/>
              <a:t>x</a:t>
            </a:r>
            <a:r>
              <a:rPr lang="en-US" b="1" dirty="0"/>
              <a:t>” part.</a:t>
            </a:r>
          </a:p>
        </p:txBody>
      </p:sp>
      <p:sp>
        <p:nvSpPr>
          <p:cNvPr id="5" name="TextBox 4">
            <a:extLst>
              <a:ext uri="{FF2B5EF4-FFF2-40B4-BE49-F238E27FC236}">
                <a16:creationId xmlns:a16="http://schemas.microsoft.com/office/drawing/2014/main" id="{EC8A9E66-8651-3596-FC9F-F730E03292C8}"/>
              </a:ext>
            </a:extLst>
          </p:cNvPr>
          <p:cNvSpPr txBox="1"/>
          <p:nvPr/>
        </p:nvSpPr>
        <p:spPr>
          <a:xfrm>
            <a:off x="1634837" y="2177388"/>
            <a:ext cx="9476509" cy="2062103"/>
          </a:xfrm>
          <a:prstGeom prst="rect">
            <a:avLst/>
          </a:prstGeom>
          <a:noFill/>
        </p:spPr>
        <p:txBody>
          <a:bodyPr wrap="square" rtlCol="0">
            <a:spAutoFit/>
          </a:bodyPr>
          <a:lstStyle/>
          <a:p>
            <a:pPr marL="285750" indent="-285750">
              <a:buFont typeface="Arial" panose="020B0604020202020204" pitchFamily="34" charset="0"/>
              <a:buChar char="•"/>
            </a:pPr>
            <a:r>
              <a:rPr lang="en-US" sz="3200" dirty="0"/>
              <a:t>“1.30 x 10</a:t>
            </a:r>
            <a:r>
              <a:rPr lang="en-US" sz="3200" baseline="30000" dirty="0"/>
              <a:t>4</a:t>
            </a:r>
            <a:r>
              <a:rPr lang="en-US" sz="3200" dirty="0"/>
              <a:t> kg” has been rounded to the nearest 0.01 x 10</a:t>
            </a:r>
            <a:r>
              <a:rPr lang="en-US" sz="3200" baseline="30000" dirty="0"/>
              <a:t>4</a:t>
            </a:r>
            <a:r>
              <a:rPr lang="en-US" sz="3200" dirty="0"/>
              <a:t> kilograms (this is 100 kg)</a:t>
            </a:r>
          </a:p>
          <a:p>
            <a:pPr marL="285750" indent="-285750">
              <a:buFont typeface="Arial" panose="020B0604020202020204" pitchFamily="34" charset="0"/>
              <a:buChar char="•"/>
            </a:pPr>
            <a:r>
              <a:rPr lang="en-US" sz="3200" dirty="0"/>
              <a:t>“9.8 x 10</a:t>
            </a:r>
            <a:r>
              <a:rPr lang="en-US" sz="3200" baseline="30000" dirty="0"/>
              <a:t>2 </a:t>
            </a:r>
            <a:r>
              <a:rPr lang="en-US" sz="3200" dirty="0"/>
              <a:t>mL” has been rounded to the nearest 0.1 x 10</a:t>
            </a:r>
            <a:r>
              <a:rPr lang="en-US" sz="3200" baseline="30000" dirty="0"/>
              <a:t>2</a:t>
            </a:r>
            <a:r>
              <a:rPr lang="en-US" sz="3200" dirty="0"/>
              <a:t> mL (10 mL)</a:t>
            </a:r>
          </a:p>
        </p:txBody>
      </p:sp>
      <p:sp>
        <p:nvSpPr>
          <p:cNvPr id="6" name="TextBox 5">
            <a:extLst>
              <a:ext uri="{FF2B5EF4-FFF2-40B4-BE49-F238E27FC236}">
                <a16:creationId xmlns:a16="http://schemas.microsoft.com/office/drawing/2014/main" id="{655DD260-4BE8-F396-BEF4-9984EE589613}"/>
              </a:ext>
            </a:extLst>
          </p:cNvPr>
          <p:cNvSpPr txBox="1"/>
          <p:nvPr/>
        </p:nvSpPr>
        <p:spPr>
          <a:xfrm>
            <a:off x="838200" y="4375354"/>
            <a:ext cx="10730345" cy="2062103"/>
          </a:xfrm>
          <a:prstGeom prst="rect">
            <a:avLst/>
          </a:prstGeom>
          <a:noFill/>
        </p:spPr>
        <p:txBody>
          <a:bodyPr wrap="square" rtlCol="0">
            <a:spAutoFit/>
          </a:bodyPr>
          <a:lstStyle/>
          <a:p>
            <a:r>
              <a:rPr lang="en-US" sz="3200" dirty="0"/>
              <a:t>After all, the reason we use scientific notation in the first place is generally to express very large or very small numbers.  It would be weird if our </a:t>
            </a:r>
            <a:r>
              <a:rPr lang="en-US" sz="3200" dirty="0" err="1"/>
              <a:t>roundings</a:t>
            </a:r>
            <a:r>
              <a:rPr lang="en-US" sz="3200" dirty="0"/>
              <a:t> didn’t reflect this very large or small precision!</a:t>
            </a:r>
          </a:p>
        </p:txBody>
      </p:sp>
    </p:spTree>
    <p:extLst>
      <p:ext uri="{BB962C8B-B14F-4D97-AF65-F5344CB8AC3E}">
        <p14:creationId xmlns:p14="http://schemas.microsoft.com/office/powerpoint/2010/main" val="368104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2" descr="Climate is a driving factor for human nose shape">
            <a:extLst>
              <a:ext uri="{FF2B5EF4-FFF2-40B4-BE49-F238E27FC236}">
                <a16:creationId xmlns:a16="http://schemas.microsoft.com/office/drawing/2014/main" id="{E7DB2EB7-921F-34F2-51FE-768B42742B4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254" r="5862" b="10210"/>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47" name="Rectangle 10246">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0F0BC7-CB4B-AD6A-30CA-02084BF29A6D}"/>
              </a:ext>
            </a:extLst>
          </p:cNvPr>
          <p:cNvSpPr>
            <a:spLocks noGrp="1"/>
          </p:cNvSpPr>
          <p:nvPr>
            <p:ph type="title"/>
          </p:nvPr>
        </p:nvSpPr>
        <p:spPr>
          <a:xfrm>
            <a:off x="594804" y="640263"/>
            <a:ext cx="6619811" cy="1344975"/>
          </a:xfrm>
        </p:spPr>
        <p:txBody>
          <a:bodyPr vert="horz" lIns="91440" tIns="45720" rIns="91440" bIns="45720" rtlCol="0" anchor="ctr">
            <a:normAutofit fontScale="90000"/>
          </a:bodyPr>
          <a:lstStyle/>
          <a:p>
            <a:r>
              <a:rPr lang="en-US" sz="3700" b="1" dirty="0"/>
              <a:t>6. Numbers obtained by counting are infinitely significant.</a:t>
            </a:r>
          </a:p>
        </p:txBody>
      </p:sp>
      <p:sp>
        <p:nvSpPr>
          <p:cNvPr id="4" name="TextBox 3">
            <a:extLst>
              <a:ext uri="{FF2B5EF4-FFF2-40B4-BE49-F238E27FC236}">
                <a16:creationId xmlns:a16="http://schemas.microsoft.com/office/drawing/2014/main" id="{E78FD279-59AC-3107-1654-B4A8B7E71186}"/>
              </a:ext>
            </a:extLst>
          </p:cNvPr>
          <p:cNvSpPr txBox="1"/>
          <p:nvPr/>
        </p:nvSpPr>
        <p:spPr>
          <a:xfrm>
            <a:off x="594109" y="2121763"/>
            <a:ext cx="6804218" cy="4095974"/>
          </a:xfrm>
          <a:prstGeom prst="rect">
            <a:avLst/>
          </a:prstGeom>
        </p:spPr>
        <p:txBody>
          <a:bodyPr vert="horz" lIns="91440" tIns="45720" rIns="91440" bIns="45720" rtlCol="0">
            <a:normAutofit/>
          </a:bodyPr>
          <a:lstStyle/>
          <a:p>
            <a:pPr>
              <a:lnSpc>
                <a:spcPct val="90000"/>
              </a:lnSpc>
              <a:spcAft>
                <a:spcPts val="600"/>
              </a:spcAft>
            </a:pPr>
            <a:r>
              <a:rPr lang="en-US" sz="2800" dirty="0"/>
              <a:t>How many noses do you have?  Unless you’ve had a terrible accident (in which case, I’m </a:t>
            </a:r>
            <a:r>
              <a:rPr lang="en-US" sz="2800" i="1" dirty="0"/>
              <a:t>really</a:t>
            </a:r>
            <a:r>
              <a:rPr lang="en-US" sz="2800" dirty="0"/>
              <a:t> sorry to have used this example), you have 1.  Exactly 1.  Not 1.1 noses because you can’t have 0.1 noses.  Not 0.75 noses, because even if you only had a nose 0.75 times as big as a usual nose, it would still function as your single nose.  You have exactly, to infinite precision, one nose. 1.0000000000 (and so on) noses.</a:t>
            </a:r>
          </a:p>
        </p:txBody>
      </p:sp>
    </p:spTree>
    <p:extLst>
      <p:ext uri="{BB962C8B-B14F-4D97-AF65-F5344CB8AC3E}">
        <p14:creationId xmlns:p14="http://schemas.microsoft.com/office/powerpoint/2010/main" val="2373936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F7C2E-9B7B-1BB9-6BAB-13E4C0C26B4F}"/>
              </a:ext>
            </a:extLst>
          </p:cNvPr>
          <p:cNvSpPr>
            <a:spLocks noGrp="1"/>
          </p:cNvSpPr>
          <p:nvPr>
            <p:ph type="title"/>
          </p:nvPr>
        </p:nvSpPr>
        <p:spPr/>
        <p:txBody>
          <a:bodyPr/>
          <a:lstStyle/>
          <a:p>
            <a:r>
              <a:rPr lang="en-US" b="1" dirty="0"/>
              <a:t>In your math class, you deal with numbers</a:t>
            </a:r>
          </a:p>
        </p:txBody>
      </p:sp>
      <p:sp>
        <p:nvSpPr>
          <p:cNvPr id="3" name="Content Placeholder 2">
            <a:extLst>
              <a:ext uri="{FF2B5EF4-FFF2-40B4-BE49-F238E27FC236}">
                <a16:creationId xmlns:a16="http://schemas.microsoft.com/office/drawing/2014/main" id="{5DBE3693-1C97-E114-465F-9B6ACD4AA84D}"/>
              </a:ext>
            </a:extLst>
          </p:cNvPr>
          <p:cNvSpPr>
            <a:spLocks noGrp="1"/>
          </p:cNvSpPr>
          <p:nvPr>
            <p:ph idx="1"/>
          </p:nvPr>
        </p:nvSpPr>
        <p:spPr>
          <a:xfrm>
            <a:off x="838200" y="1825625"/>
            <a:ext cx="5426676" cy="4351338"/>
          </a:xfrm>
        </p:spPr>
        <p:txBody>
          <a:bodyPr/>
          <a:lstStyle/>
          <a:p>
            <a:pPr marL="0" indent="0">
              <a:buNone/>
            </a:pPr>
            <a:r>
              <a:rPr lang="en-US" dirty="0"/>
              <a:t>These numbers aren’t numbers of things.  They aren’t a measurement of something in inches or grams or degrees.  They’re just numbers.</a:t>
            </a:r>
          </a:p>
          <a:p>
            <a:pPr marL="0" indent="0">
              <a:buNone/>
            </a:pPr>
            <a:endParaRPr lang="en-US" dirty="0"/>
          </a:p>
          <a:p>
            <a:pPr marL="0" indent="0">
              <a:buNone/>
            </a:pPr>
            <a:r>
              <a:rPr lang="en-US" dirty="0"/>
              <a:t>They don’t </a:t>
            </a:r>
            <a:r>
              <a:rPr lang="en-US" i="1" dirty="0"/>
              <a:t>mean</a:t>
            </a:r>
            <a:r>
              <a:rPr lang="en-US" dirty="0"/>
              <a:t> anything.</a:t>
            </a:r>
          </a:p>
        </p:txBody>
      </p:sp>
      <p:pic>
        <p:nvPicPr>
          <p:cNvPr id="4" name="Picture 2" descr="Number Sixteen 16 - Free vector graphic on Pixabay">
            <a:extLst>
              <a:ext uri="{FF2B5EF4-FFF2-40B4-BE49-F238E27FC236}">
                <a16:creationId xmlns:a16="http://schemas.microsoft.com/office/drawing/2014/main" id="{C2D15BC8-2CC5-B571-BDF7-1899D3333B8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628865" y="1825625"/>
            <a:ext cx="4724935" cy="3638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6874F8F-B8D5-87D1-1ADC-6F4FF41F2A02}"/>
              </a:ext>
            </a:extLst>
          </p:cNvPr>
          <p:cNvSpPr txBox="1"/>
          <p:nvPr/>
        </p:nvSpPr>
        <p:spPr>
          <a:xfrm>
            <a:off x="8043863" y="5463825"/>
            <a:ext cx="4300537" cy="369332"/>
          </a:xfrm>
          <a:prstGeom prst="rect">
            <a:avLst/>
          </a:prstGeom>
          <a:noFill/>
        </p:spPr>
        <p:txBody>
          <a:bodyPr wrap="square" rtlCol="0">
            <a:spAutoFit/>
          </a:bodyPr>
          <a:lstStyle/>
          <a:p>
            <a:r>
              <a:rPr lang="en-US" i="1" dirty="0"/>
              <a:t>This is a number</a:t>
            </a:r>
          </a:p>
        </p:txBody>
      </p:sp>
    </p:spTree>
    <p:extLst>
      <p:ext uri="{BB962C8B-B14F-4D97-AF65-F5344CB8AC3E}">
        <p14:creationId xmlns:p14="http://schemas.microsoft.com/office/powerpoint/2010/main" val="3869569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C46EA-BCDB-B60F-321A-807B74B3FA03}"/>
              </a:ext>
            </a:extLst>
          </p:cNvPr>
          <p:cNvSpPr>
            <a:spLocks noGrp="1"/>
          </p:cNvSpPr>
          <p:nvPr>
            <p:ph type="title"/>
          </p:nvPr>
        </p:nvSpPr>
        <p:spPr>
          <a:xfrm>
            <a:off x="395417" y="226331"/>
            <a:ext cx="10946027" cy="1325563"/>
          </a:xfrm>
        </p:spPr>
        <p:txBody>
          <a:bodyPr/>
          <a:lstStyle/>
          <a:p>
            <a:r>
              <a:rPr lang="en-US" b="1" dirty="0"/>
              <a:t>Bad things you can do with significant figures</a:t>
            </a:r>
          </a:p>
        </p:txBody>
      </p:sp>
      <p:sp>
        <p:nvSpPr>
          <p:cNvPr id="4" name="TextBox 3">
            <a:extLst>
              <a:ext uri="{FF2B5EF4-FFF2-40B4-BE49-F238E27FC236}">
                <a16:creationId xmlns:a16="http://schemas.microsoft.com/office/drawing/2014/main" id="{5AEDDF06-6511-AAD9-8F5F-8B903D049CFB}"/>
              </a:ext>
            </a:extLst>
          </p:cNvPr>
          <p:cNvSpPr txBox="1"/>
          <p:nvPr/>
        </p:nvSpPr>
        <p:spPr>
          <a:xfrm>
            <a:off x="1427018" y="1371783"/>
            <a:ext cx="9060873" cy="1815882"/>
          </a:xfrm>
          <a:prstGeom prst="rect">
            <a:avLst/>
          </a:prstGeom>
          <a:noFill/>
        </p:spPr>
        <p:txBody>
          <a:bodyPr wrap="square" rtlCol="0">
            <a:spAutoFit/>
          </a:bodyPr>
          <a:lstStyle/>
          <a:p>
            <a:r>
              <a:rPr lang="en-US" sz="2800" dirty="0"/>
              <a:t>1.  </a:t>
            </a:r>
            <a:r>
              <a:rPr lang="en-US" sz="2800" b="1" dirty="0"/>
              <a:t>Not write enough significant figures</a:t>
            </a:r>
            <a:r>
              <a:rPr lang="en-US" sz="2800" dirty="0"/>
              <a:t>:  If you can measure something to the nearest 0.1 cm and you only write your answer to the nearest 1 cm, you’re telling everybody that your data aren’t as good as they really are.</a:t>
            </a:r>
          </a:p>
        </p:txBody>
      </p:sp>
      <p:sp>
        <p:nvSpPr>
          <p:cNvPr id="5" name="TextBox 4">
            <a:extLst>
              <a:ext uri="{FF2B5EF4-FFF2-40B4-BE49-F238E27FC236}">
                <a16:creationId xmlns:a16="http://schemas.microsoft.com/office/drawing/2014/main" id="{A1BA7139-CA9A-072E-61CD-589B50F5A557}"/>
              </a:ext>
            </a:extLst>
          </p:cNvPr>
          <p:cNvSpPr txBox="1"/>
          <p:nvPr/>
        </p:nvSpPr>
        <p:spPr>
          <a:xfrm>
            <a:off x="1565563" y="3670335"/>
            <a:ext cx="5486400" cy="1938992"/>
          </a:xfrm>
          <a:prstGeom prst="rect">
            <a:avLst/>
          </a:prstGeom>
          <a:noFill/>
        </p:spPr>
        <p:txBody>
          <a:bodyPr wrap="square" rtlCol="0">
            <a:spAutoFit/>
          </a:bodyPr>
          <a:lstStyle/>
          <a:p>
            <a:r>
              <a:rPr lang="en-US" sz="2400" i="1" dirty="0"/>
              <a:t>If you say that this woman weighs 100 pounds, you’re telling the world that you only know her weight to the nearest 100 pounds.  Next time, try writing “100.” pounds.</a:t>
            </a:r>
          </a:p>
        </p:txBody>
      </p:sp>
      <p:pic>
        <p:nvPicPr>
          <p:cNvPr id="11266" name="Picture 2" descr="What is the best female physique you have seen? - Quora">
            <a:extLst>
              <a:ext uri="{FF2B5EF4-FFF2-40B4-BE49-F238E27FC236}">
                <a16:creationId xmlns:a16="http://schemas.microsoft.com/office/drawing/2014/main" id="{730DF4E3-8CFC-7217-FBE1-0C8DCC9F25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6334" y="3287341"/>
            <a:ext cx="2486207" cy="248620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BA52165-171D-34B7-7CBA-14410BCB97D5}"/>
              </a:ext>
            </a:extLst>
          </p:cNvPr>
          <p:cNvSpPr txBox="1"/>
          <p:nvPr/>
        </p:nvSpPr>
        <p:spPr>
          <a:xfrm>
            <a:off x="6943435" y="5773548"/>
            <a:ext cx="4114801" cy="646331"/>
          </a:xfrm>
          <a:prstGeom prst="rect">
            <a:avLst/>
          </a:prstGeom>
          <a:noFill/>
        </p:spPr>
        <p:txBody>
          <a:bodyPr wrap="square" rtlCol="0">
            <a:spAutoFit/>
          </a:bodyPr>
          <a:lstStyle/>
          <a:p>
            <a:r>
              <a:rPr lang="en-US" i="1" dirty="0"/>
              <a:t>Despite her low weight, she maintains a healthy BMI of 23 because she’s only 4’6”</a:t>
            </a:r>
          </a:p>
        </p:txBody>
      </p:sp>
    </p:spTree>
    <p:extLst>
      <p:ext uri="{BB962C8B-B14F-4D97-AF65-F5344CB8AC3E}">
        <p14:creationId xmlns:p14="http://schemas.microsoft.com/office/powerpoint/2010/main" val="34917576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5" name="Rectangle 12294">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C69E23F-851D-4F2C-B765-5A63544A570E}"/>
              </a:ext>
            </a:extLst>
          </p:cNvPr>
          <p:cNvSpPr>
            <a:spLocks noGrp="1"/>
          </p:cNvSpPr>
          <p:nvPr>
            <p:ph type="title"/>
          </p:nvPr>
        </p:nvSpPr>
        <p:spPr>
          <a:xfrm>
            <a:off x="524256" y="516804"/>
            <a:ext cx="6594189" cy="1625210"/>
          </a:xfrm>
        </p:spPr>
        <p:txBody>
          <a:bodyPr vert="horz" lIns="91440" tIns="45720" rIns="91440" bIns="45720" rtlCol="0" anchor="ctr">
            <a:normAutofit/>
          </a:bodyPr>
          <a:lstStyle/>
          <a:p>
            <a:r>
              <a:rPr lang="en-US" kern="1200" dirty="0">
                <a:solidFill>
                  <a:srgbClr val="FFFFFF"/>
                </a:solidFill>
                <a:latin typeface="+mj-lt"/>
                <a:ea typeface="+mj-ea"/>
                <a:cs typeface="+mj-cs"/>
              </a:rPr>
              <a:t>2. </a:t>
            </a:r>
            <a:r>
              <a:rPr lang="en-US" b="1" kern="1200" dirty="0">
                <a:solidFill>
                  <a:srgbClr val="FFFFFF"/>
                </a:solidFill>
                <a:latin typeface="+mj-lt"/>
                <a:ea typeface="+mj-ea"/>
                <a:cs typeface="+mj-cs"/>
              </a:rPr>
              <a:t>Write too many significant figures</a:t>
            </a:r>
          </a:p>
        </p:txBody>
      </p:sp>
      <p:sp>
        <p:nvSpPr>
          <p:cNvPr id="12297" name="Rectangle 12296">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2432305"/>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The Unsolvable Math Problem | Snopes.com">
            <a:extLst>
              <a:ext uri="{FF2B5EF4-FFF2-40B4-BE49-F238E27FC236}">
                <a16:creationId xmlns:a16="http://schemas.microsoft.com/office/drawing/2014/main" id="{1F993051-E7CD-2E84-4C36-21A0116C20E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66744" y="2764729"/>
            <a:ext cx="6579910" cy="3438002"/>
          </a:xfrm>
          <a:prstGeom prst="rect">
            <a:avLst/>
          </a:prstGeom>
          <a:noFill/>
          <a:extLst>
            <a:ext uri="{909E8E84-426E-40DD-AFC4-6F175D3DCCD1}">
              <a14:hiddenFill xmlns:a14="http://schemas.microsoft.com/office/drawing/2010/main">
                <a:solidFill>
                  <a:srgbClr val="FFFFFF"/>
                </a:solidFill>
              </a14:hiddenFill>
            </a:ext>
          </a:extLst>
        </p:spPr>
      </p:pic>
      <p:sp>
        <p:nvSpPr>
          <p:cNvPr id="12299" name="Rectangle 12298">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5AE2E121-43BB-F7CC-921E-05CFCF287B0F}"/>
              </a:ext>
            </a:extLst>
          </p:cNvPr>
          <p:cNvSpPr txBox="1"/>
          <p:nvPr/>
        </p:nvSpPr>
        <p:spPr>
          <a:xfrm>
            <a:off x="8029319" y="917725"/>
            <a:ext cx="3424739" cy="4852362"/>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400" dirty="0">
                <a:solidFill>
                  <a:srgbClr val="FFFFFF"/>
                </a:solidFill>
              </a:rPr>
              <a:t>A math exercise for you:  What’s the density of a 10 gram block of Styrofoam that has a volume of 90 </a:t>
            </a:r>
            <a:r>
              <a:rPr lang="en-US" sz="2400" dirty="0" err="1">
                <a:solidFill>
                  <a:srgbClr val="FFFFFF"/>
                </a:solidFill>
              </a:rPr>
              <a:t>mL.</a:t>
            </a:r>
            <a:endParaRPr lang="en-US" sz="2400" dirty="0">
              <a:solidFill>
                <a:srgbClr val="FFFFFF"/>
              </a:solidFill>
            </a:endParaRPr>
          </a:p>
          <a:p>
            <a:pPr indent="-228600">
              <a:lnSpc>
                <a:spcPct val="90000"/>
              </a:lnSpc>
              <a:spcAft>
                <a:spcPts val="600"/>
              </a:spcAft>
              <a:buFont typeface="Arial" panose="020B0604020202020204" pitchFamily="34" charset="0"/>
              <a:buChar char="•"/>
            </a:pPr>
            <a:endParaRPr lang="en-US" sz="2400" dirty="0">
              <a:solidFill>
                <a:srgbClr val="FFFFFF"/>
              </a:solidFill>
            </a:endParaRPr>
          </a:p>
          <a:p>
            <a:pPr marL="342900" indent="-228600">
              <a:lnSpc>
                <a:spcPct val="90000"/>
              </a:lnSpc>
              <a:spcAft>
                <a:spcPts val="600"/>
              </a:spcAft>
              <a:buFont typeface="Arial" panose="020B0604020202020204" pitchFamily="34" charset="0"/>
              <a:buChar char="•"/>
            </a:pPr>
            <a:r>
              <a:rPr lang="en-US" sz="2400" dirty="0">
                <a:solidFill>
                  <a:srgbClr val="FFFFFF"/>
                </a:solidFill>
              </a:rPr>
              <a:t>Handy tip:  Density is equal to the mass of an object divided by its volume.</a:t>
            </a:r>
          </a:p>
          <a:p>
            <a:pPr marL="342900" indent="-228600">
              <a:lnSpc>
                <a:spcPct val="90000"/>
              </a:lnSpc>
              <a:spcAft>
                <a:spcPts val="600"/>
              </a:spcAft>
              <a:buFont typeface="Arial" panose="020B0604020202020204" pitchFamily="34" charset="0"/>
              <a:buChar char="•"/>
            </a:pPr>
            <a:endParaRPr lang="en-US" sz="2400" dirty="0">
              <a:solidFill>
                <a:srgbClr val="FFFFFF"/>
              </a:solidFill>
            </a:endParaRPr>
          </a:p>
          <a:p>
            <a:pPr marL="114300" algn="ctr">
              <a:lnSpc>
                <a:spcPct val="90000"/>
              </a:lnSpc>
              <a:spcAft>
                <a:spcPts val="600"/>
              </a:spcAft>
            </a:pPr>
            <a:r>
              <a:rPr lang="en-US" sz="2400" dirty="0">
                <a:solidFill>
                  <a:srgbClr val="FFFFFF"/>
                </a:solidFill>
              </a:rPr>
              <a:t>D = m/v</a:t>
            </a:r>
          </a:p>
        </p:txBody>
      </p:sp>
    </p:spTree>
    <p:extLst>
      <p:ext uri="{BB962C8B-B14F-4D97-AF65-F5344CB8AC3E}">
        <p14:creationId xmlns:p14="http://schemas.microsoft.com/office/powerpoint/2010/main" val="37461113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B932A-796C-5035-DA9F-E3C36E9981D1}"/>
              </a:ext>
            </a:extLst>
          </p:cNvPr>
          <p:cNvSpPr>
            <a:spLocks noGrp="1"/>
          </p:cNvSpPr>
          <p:nvPr>
            <p:ph type="title"/>
          </p:nvPr>
        </p:nvSpPr>
        <p:spPr/>
        <p:txBody>
          <a:bodyPr/>
          <a:lstStyle/>
          <a:p>
            <a:r>
              <a:rPr lang="en-US" b="1" dirty="0"/>
              <a:t>2.  (Continued)</a:t>
            </a:r>
          </a:p>
        </p:txBody>
      </p:sp>
      <p:sp>
        <p:nvSpPr>
          <p:cNvPr id="4" name="TextBox 3">
            <a:extLst>
              <a:ext uri="{FF2B5EF4-FFF2-40B4-BE49-F238E27FC236}">
                <a16:creationId xmlns:a16="http://schemas.microsoft.com/office/drawing/2014/main" id="{D2C7A22D-9AE9-85DE-FFE2-A4BDE80DDBC5}"/>
              </a:ext>
            </a:extLst>
          </p:cNvPr>
          <p:cNvSpPr txBox="1"/>
          <p:nvPr/>
        </p:nvSpPr>
        <p:spPr>
          <a:xfrm>
            <a:off x="1357745" y="1690688"/>
            <a:ext cx="9725891" cy="1384995"/>
          </a:xfrm>
          <a:prstGeom prst="rect">
            <a:avLst/>
          </a:prstGeom>
          <a:noFill/>
        </p:spPr>
        <p:txBody>
          <a:bodyPr wrap="square" rtlCol="0">
            <a:spAutoFit/>
          </a:bodyPr>
          <a:lstStyle/>
          <a:p>
            <a:r>
              <a:rPr lang="en-US" sz="2800" dirty="0"/>
              <a:t>If you wrote “0.111111111111111 g/mL” (or put that silly bar over the top of the last one, you should be ashamed of yourself.  You should be ashamed of yourself!</a:t>
            </a:r>
          </a:p>
        </p:txBody>
      </p:sp>
      <p:sp>
        <p:nvSpPr>
          <p:cNvPr id="5" name="TextBox 4">
            <a:extLst>
              <a:ext uri="{FF2B5EF4-FFF2-40B4-BE49-F238E27FC236}">
                <a16:creationId xmlns:a16="http://schemas.microsoft.com/office/drawing/2014/main" id="{48C0BC19-D024-CC0E-AEA3-C6B8F232DA8D}"/>
              </a:ext>
            </a:extLst>
          </p:cNvPr>
          <p:cNvSpPr txBox="1"/>
          <p:nvPr/>
        </p:nvSpPr>
        <p:spPr>
          <a:xfrm>
            <a:off x="1565563" y="3241964"/>
            <a:ext cx="6345382" cy="3046988"/>
          </a:xfrm>
          <a:prstGeom prst="rect">
            <a:avLst/>
          </a:prstGeom>
          <a:noFill/>
        </p:spPr>
        <p:txBody>
          <a:bodyPr wrap="square" rtlCol="0">
            <a:spAutoFit/>
          </a:bodyPr>
          <a:lstStyle/>
          <a:p>
            <a:r>
              <a:rPr lang="en-US" sz="2400" dirty="0"/>
              <a:t>Why?</a:t>
            </a:r>
          </a:p>
          <a:p>
            <a:pPr marL="342900" indent="-342900">
              <a:buFont typeface="Arial" panose="020B0604020202020204" pitchFamily="34" charset="0"/>
              <a:buChar char="•"/>
            </a:pPr>
            <a:r>
              <a:rPr lang="en-US" sz="2400" dirty="0"/>
              <a:t>“10 grams” is rounded to the nearest 10 grams.</a:t>
            </a:r>
          </a:p>
          <a:p>
            <a:pPr marL="342900" indent="-342900">
              <a:buFont typeface="Arial" panose="020B0604020202020204" pitchFamily="34" charset="0"/>
              <a:buChar char="•"/>
            </a:pPr>
            <a:r>
              <a:rPr lang="en-US" sz="2400" dirty="0"/>
              <a:t>“90 mL” is rounded to the nearest 10 </a:t>
            </a:r>
            <a:r>
              <a:rPr lang="en-US" sz="2400" dirty="0" err="1"/>
              <a:t>mL.</a:t>
            </a:r>
            <a:endParaRPr lang="en-US" sz="2400" dirty="0"/>
          </a:p>
          <a:p>
            <a:endParaRPr lang="en-US" sz="2400" dirty="0"/>
          </a:p>
          <a:p>
            <a:r>
              <a:rPr lang="en-US" sz="2400" dirty="0"/>
              <a:t>In other words, you’ve just said that if you use two lousy pieces of data you can get an infinitely precise value.  This is bad.</a:t>
            </a:r>
          </a:p>
        </p:txBody>
      </p:sp>
      <p:pic>
        <p:nvPicPr>
          <p:cNvPr id="13314" name="Picture 2" descr="4 Types of Shame; That Unpleasant Self-Conscious Emotion | by Lisa Bradburn  | BeingWell | Medium">
            <a:extLst>
              <a:ext uri="{FF2B5EF4-FFF2-40B4-BE49-F238E27FC236}">
                <a16:creationId xmlns:a16="http://schemas.microsoft.com/office/drawing/2014/main" id="{499531A1-5C23-B574-01A9-9BC10936D2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9877" y="3016251"/>
            <a:ext cx="3105247" cy="207818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50D2746-B2E9-C4BB-6766-419F6E3275A3}"/>
              </a:ext>
            </a:extLst>
          </p:cNvPr>
          <p:cNvSpPr txBox="1"/>
          <p:nvPr/>
        </p:nvSpPr>
        <p:spPr>
          <a:xfrm>
            <a:off x="8536132" y="5167312"/>
            <a:ext cx="3105247" cy="923330"/>
          </a:xfrm>
          <a:prstGeom prst="rect">
            <a:avLst/>
          </a:prstGeom>
          <a:noFill/>
        </p:spPr>
        <p:txBody>
          <a:bodyPr wrap="square" rtlCol="0">
            <a:spAutoFit/>
          </a:bodyPr>
          <a:lstStyle/>
          <a:p>
            <a:r>
              <a:rPr lang="en-US" i="1" dirty="0"/>
              <a:t>You, once you’ve realized the enormous magnitude of your mistake.</a:t>
            </a:r>
          </a:p>
        </p:txBody>
      </p:sp>
    </p:spTree>
    <p:extLst>
      <p:ext uri="{BB962C8B-B14F-4D97-AF65-F5344CB8AC3E}">
        <p14:creationId xmlns:p14="http://schemas.microsoft.com/office/powerpoint/2010/main" val="337921834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Ruler cm measurement numbers vector scale">
            <a:extLst>
              <a:ext uri="{FF2B5EF4-FFF2-40B4-BE49-F238E27FC236}">
                <a16:creationId xmlns:a16="http://schemas.microsoft.com/office/drawing/2014/main" id="{CF69231D-986C-5021-08B2-96253F203A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763" y="4182395"/>
            <a:ext cx="8769927" cy="35285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0688376-CE9A-15A5-CF49-1D79D087B41F}"/>
              </a:ext>
            </a:extLst>
          </p:cNvPr>
          <p:cNvSpPr>
            <a:spLocks noGrp="1"/>
          </p:cNvSpPr>
          <p:nvPr>
            <p:ph type="title"/>
          </p:nvPr>
        </p:nvSpPr>
        <p:spPr/>
        <p:txBody>
          <a:bodyPr/>
          <a:lstStyle/>
          <a:p>
            <a:r>
              <a:rPr lang="en-US" b="1" dirty="0"/>
              <a:t>So, how many digits </a:t>
            </a:r>
            <a:r>
              <a:rPr lang="en-US" b="1" i="1" dirty="0"/>
              <a:t>should</a:t>
            </a:r>
            <a:r>
              <a:rPr lang="en-US" b="1" dirty="0"/>
              <a:t> you write when you take a measurement?</a:t>
            </a:r>
          </a:p>
        </p:txBody>
      </p:sp>
      <p:sp>
        <p:nvSpPr>
          <p:cNvPr id="4" name="TextBox 3">
            <a:extLst>
              <a:ext uri="{FF2B5EF4-FFF2-40B4-BE49-F238E27FC236}">
                <a16:creationId xmlns:a16="http://schemas.microsoft.com/office/drawing/2014/main" id="{5BAA8250-DDD1-DA9C-C689-A381A428E4FD}"/>
              </a:ext>
            </a:extLst>
          </p:cNvPr>
          <p:cNvSpPr txBox="1"/>
          <p:nvPr/>
        </p:nvSpPr>
        <p:spPr>
          <a:xfrm>
            <a:off x="1177636" y="1828800"/>
            <a:ext cx="10432473" cy="1815882"/>
          </a:xfrm>
          <a:prstGeom prst="rect">
            <a:avLst/>
          </a:prstGeom>
          <a:noFill/>
        </p:spPr>
        <p:txBody>
          <a:bodyPr wrap="square" rtlCol="0">
            <a:spAutoFit/>
          </a:bodyPr>
          <a:lstStyle/>
          <a:p>
            <a:pPr marL="457200" indent="-457200">
              <a:buFont typeface="Arial" panose="020B0604020202020204" pitchFamily="34" charset="0"/>
              <a:buChar char="•"/>
            </a:pPr>
            <a:r>
              <a:rPr lang="en-US" sz="2800" dirty="0"/>
              <a:t>When you take a measurement, use the tool as you normally do, except estimate an additional digit.</a:t>
            </a:r>
          </a:p>
          <a:p>
            <a:pPr marL="457200" indent="-457200">
              <a:buFont typeface="Arial" panose="020B0604020202020204" pitchFamily="34" charset="0"/>
              <a:buChar char="•"/>
            </a:pPr>
            <a:r>
              <a:rPr lang="en-US" sz="2800" dirty="0"/>
              <a:t>Exception:  If you use a digital measuring tool, just write down whatever it says.</a:t>
            </a:r>
          </a:p>
        </p:txBody>
      </p:sp>
      <p:pic>
        <p:nvPicPr>
          <p:cNvPr id="14340" name="Picture 4">
            <a:extLst>
              <a:ext uri="{FF2B5EF4-FFF2-40B4-BE49-F238E27FC236}">
                <a16:creationId xmlns:a16="http://schemas.microsoft.com/office/drawing/2014/main" id="{BA190EEE-E0FB-A20C-DCF1-9B83FB6171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2286000" y="2049228"/>
            <a:ext cx="1676400" cy="4572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655B1CC-869C-8BA1-129A-125DF48C4D05}"/>
              </a:ext>
            </a:extLst>
          </p:cNvPr>
          <p:cNvSpPr txBox="1"/>
          <p:nvPr/>
        </p:nvSpPr>
        <p:spPr>
          <a:xfrm>
            <a:off x="8610600" y="3797152"/>
            <a:ext cx="3463637" cy="2308324"/>
          </a:xfrm>
          <a:prstGeom prst="rect">
            <a:avLst/>
          </a:prstGeom>
          <a:noFill/>
        </p:spPr>
        <p:txBody>
          <a:bodyPr wrap="square" rtlCol="0">
            <a:spAutoFit/>
          </a:bodyPr>
          <a:lstStyle/>
          <a:p>
            <a:r>
              <a:rPr lang="en-US" dirty="0"/>
              <a:t>This ruler measure things directly to the nearest 0.1 cm.  As a result, our measurement is written to the nearest 0.01 cm, where the digit in representing the hundredths place has been estimated.  Let’s find the length of a bottle of crisp, refreshing Fanta.</a:t>
            </a:r>
          </a:p>
        </p:txBody>
      </p:sp>
    </p:spTree>
    <p:extLst>
      <p:ext uri="{BB962C8B-B14F-4D97-AF65-F5344CB8AC3E}">
        <p14:creationId xmlns:p14="http://schemas.microsoft.com/office/powerpoint/2010/main" val="12641987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88A13-5788-8EAB-59AA-B13CED6EC3B2}"/>
              </a:ext>
            </a:extLst>
          </p:cNvPr>
          <p:cNvSpPr>
            <a:spLocks noGrp="1"/>
          </p:cNvSpPr>
          <p:nvPr>
            <p:ph type="title"/>
          </p:nvPr>
        </p:nvSpPr>
        <p:spPr/>
        <p:txBody>
          <a:bodyPr/>
          <a:lstStyle/>
          <a:p>
            <a:r>
              <a:rPr lang="en-US" b="1" dirty="0"/>
              <a:t>Quick:  Practice problems!</a:t>
            </a:r>
          </a:p>
        </p:txBody>
      </p:sp>
      <p:pic>
        <p:nvPicPr>
          <p:cNvPr id="15362" name="Picture 2" descr="Measuring mass in g and kg - Maths - Learning with BBC Bitesize - BBC  Bitesize">
            <a:extLst>
              <a:ext uri="{FF2B5EF4-FFF2-40B4-BE49-F238E27FC236}">
                <a16:creationId xmlns:a16="http://schemas.microsoft.com/office/drawing/2014/main" id="{8F53EC68-A97D-A74A-DBB6-87DA3F0FBC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1" y="2317766"/>
            <a:ext cx="7784042" cy="3700895"/>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Measurement Test Questions on Reading a Meniscus">
            <a:extLst>
              <a:ext uri="{FF2B5EF4-FFF2-40B4-BE49-F238E27FC236}">
                <a16:creationId xmlns:a16="http://schemas.microsoft.com/office/drawing/2014/main" id="{8A76558E-9476-68C1-E57A-8B2AC510FA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6217" y="2120033"/>
            <a:ext cx="3375891" cy="3375891"/>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Steve Harvey - Wikipedia">
            <a:extLst>
              <a:ext uri="{FF2B5EF4-FFF2-40B4-BE49-F238E27FC236}">
                <a16:creationId xmlns:a16="http://schemas.microsoft.com/office/drawing/2014/main" id="{50FEFBDF-A0A6-9599-686E-28E5EE8968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3934" y="781187"/>
            <a:ext cx="1252248" cy="18190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D11007-6F4C-CB37-C88B-456FB64E4674}"/>
              </a:ext>
            </a:extLst>
          </p:cNvPr>
          <p:cNvSpPr txBox="1"/>
          <p:nvPr/>
        </p:nvSpPr>
        <p:spPr>
          <a:xfrm>
            <a:off x="808182" y="5528239"/>
            <a:ext cx="4627419" cy="923330"/>
          </a:xfrm>
          <a:prstGeom prst="rect">
            <a:avLst/>
          </a:prstGeom>
          <a:noFill/>
        </p:spPr>
        <p:txBody>
          <a:bodyPr wrap="square" rtlCol="0">
            <a:spAutoFit/>
          </a:bodyPr>
          <a:lstStyle/>
          <a:p>
            <a:r>
              <a:rPr lang="en-US" dirty="0"/>
              <a:t>Find the volume of the water in this graduated cylinder (the volume is measured at the bottom of the meniscus).  Units in </a:t>
            </a:r>
            <a:r>
              <a:rPr lang="en-US" dirty="0" err="1"/>
              <a:t>mL.</a:t>
            </a:r>
            <a:endParaRPr lang="en-US" dirty="0"/>
          </a:p>
        </p:txBody>
      </p:sp>
      <p:sp>
        <p:nvSpPr>
          <p:cNvPr id="5" name="TextBox 4">
            <a:extLst>
              <a:ext uri="{FF2B5EF4-FFF2-40B4-BE49-F238E27FC236}">
                <a16:creationId xmlns:a16="http://schemas.microsoft.com/office/drawing/2014/main" id="{9C0AEFD9-5C39-0A34-C849-BC8ECF73FDFA}"/>
              </a:ext>
            </a:extLst>
          </p:cNvPr>
          <p:cNvSpPr txBox="1"/>
          <p:nvPr/>
        </p:nvSpPr>
        <p:spPr>
          <a:xfrm>
            <a:off x="6206836" y="5989904"/>
            <a:ext cx="4904509" cy="369332"/>
          </a:xfrm>
          <a:prstGeom prst="rect">
            <a:avLst/>
          </a:prstGeom>
          <a:noFill/>
        </p:spPr>
        <p:txBody>
          <a:bodyPr wrap="square" rtlCol="0">
            <a:spAutoFit/>
          </a:bodyPr>
          <a:lstStyle/>
          <a:p>
            <a:r>
              <a:rPr lang="en-US" dirty="0"/>
              <a:t>Find the weight of comedian Steve Harvey</a:t>
            </a:r>
          </a:p>
        </p:txBody>
      </p:sp>
    </p:spTree>
    <p:extLst>
      <p:ext uri="{BB962C8B-B14F-4D97-AF65-F5344CB8AC3E}">
        <p14:creationId xmlns:p14="http://schemas.microsoft.com/office/powerpoint/2010/main" val="26040743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9458" name="Picture 2" descr="12 Hand With Three Fingers Up Isolated On White Stock Photos, Pictures &amp;  Royalty-Free Images - iStock">
            <a:extLst>
              <a:ext uri="{FF2B5EF4-FFF2-40B4-BE49-F238E27FC236}">
                <a16:creationId xmlns:a16="http://schemas.microsoft.com/office/drawing/2014/main" id="{DD7D43E2-A37C-CFE0-4718-47E76C73BA59}"/>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248" r="2" b="2"/>
          <a:stretch/>
        </p:blipFill>
        <p:spPr bwMode="auto">
          <a:xfrm>
            <a:off x="283972" y="263235"/>
            <a:ext cx="3539884" cy="5237000"/>
          </a:xfrm>
          <a:prstGeom prst="rect">
            <a:avLst/>
          </a:prstGeom>
          <a:noFill/>
          <a:effectLst/>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503BE68-80A7-56B0-18DC-2AA998A59A67}"/>
              </a:ext>
            </a:extLst>
          </p:cNvPr>
          <p:cNvSpPr>
            <a:spLocks noGrp="1"/>
          </p:cNvSpPr>
          <p:nvPr>
            <p:ph type="title"/>
          </p:nvPr>
        </p:nvSpPr>
        <p:spPr>
          <a:xfrm>
            <a:off x="5080934" y="456041"/>
            <a:ext cx="7559340" cy="1286160"/>
          </a:xfrm>
        </p:spPr>
        <p:txBody>
          <a:bodyPr vert="horz" lIns="91440" tIns="45720" rIns="91440" bIns="45720" rtlCol="0" anchor="b">
            <a:normAutofit fontScale="90000"/>
          </a:bodyPr>
          <a:lstStyle/>
          <a:p>
            <a:r>
              <a:rPr lang="en-US" b="1" dirty="0"/>
              <a:t>How about when you do calculations using sig figs?</a:t>
            </a:r>
          </a:p>
        </p:txBody>
      </p:sp>
      <p:sp>
        <p:nvSpPr>
          <p:cNvPr id="4" name="TextBox 3">
            <a:extLst>
              <a:ext uri="{FF2B5EF4-FFF2-40B4-BE49-F238E27FC236}">
                <a16:creationId xmlns:a16="http://schemas.microsoft.com/office/drawing/2014/main" id="{931E2929-2FB6-209A-CC5A-1D6847305305}"/>
              </a:ext>
            </a:extLst>
          </p:cNvPr>
          <p:cNvSpPr txBox="1"/>
          <p:nvPr/>
        </p:nvSpPr>
        <p:spPr>
          <a:xfrm>
            <a:off x="3823856" y="2295227"/>
            <a:ext cx="8368124" cy="4299538"/>
          </a:xfrm>
          <a:prstGeom prst="rect">
            <a:avLst/>
          </a:prstGeom>
        </p:spPr>
        <p:txBody>
          <a:bodyPr vert="horz" lIns="91440" tIns="45720" rIns="91440" bIns="45720" rtlCol="0">
            <a:normAutofit fontScale="92500"/>
          </a:bodyPr>
          <a:lstStyle/>
          <a:p>
            <a:pPr>
              <a:lnSpc>
                <a:spcPct val="90000"/>
              </a:lnSpc>
              <a:spcAft>
                <a:spcPts val="600"/>
              </a:spcAft>
            </a:pPr>
            <a:r>
              <a:rPr lang="en-US" sz="3000" b="1" dirty="0">
                <a:solidFill>
                  <a:schemeClr val="accent6">
                    <a:lumMod val="75000"/>
                  </a:schemeClr>
                </a:solidFill>
              </a:rPr>
              <a:t>There’s one simple rule for writing the number of sig figs:  </a:t>
            </a:r>
            <a:r>
              <a:rPr lang="en-US" sz="3000" b="1" u="sng" dirty="0">
                <a:solidFill>
                  <a:schemeClr val="accent6">
                    <a:lumMod val="75000"/>
                  </a:schemeClr>
                </a:solidFill>
              </a:rPr>
              <a:t>Round your answer to three significant figures!</a:t>
            </a:r>
          </a:p>
          <a:p>
            <a:pPr>
              <a:lnSpc>
                <a:spcPct val="90000"/>
              </a:lnSpc>
              <a:spcAft>
                <a:spcPts val="600"/>
              </a:spcAft>
            </a:pPr>
            <a:endParaRPr lang="en-US" sz="1300" dirty="0"/>
          </a:p>
          <a:p>
            <a:pPr marL="114300">
              <a:lnSpc>
                <a:spcPct val="90000"/>
              </a:lnSpc>
              <a:spcAft>
                <a:spcPts val="600"/>
              </a:spcAft>
            </a:pPr>
            <a:r>
              <a:rPr lang="en-US" sz="2400" b="1" i="1" dirty="0"/>
              <a:t>Don’t</a:t>
            </a:r>
            <a:r>
              <a:rPr lang="en-US" sz="2400" dirty="0"/>
              <a:t> write a near infinite number of digits.</a:t>
            </a:r>
          </a:p>
          <a:p>
            <a:pPr marL="114300">
              <a:lnSpc>
                <a:spcPct val="90000"/>
              </a:lnSpc>
              <a:spcAft>
                <a:spcPts val="600"/>
              </a:spcAft>
            </a:pPr>
            <a:r>
              <a:rPr lang="en-US" sz="2400" b="1" i="1" dirty="0"/>
              <a:t>Don’t</a:t>
            </a:r>
            <a:r>
              <a:rPr lang="en-US" sz="2400" i="1" dirty="0"/>
              <a:t> </a:t>
            </a:r>
            <a:r>
              <a:rPr lang="en-US" sz="2400" dirty="0"/>
              <a:t>round to a ludicrous degree.</a:t>
            </a:r>
          </a:p>
          <a:p>
            <a:pPr indent="-228600">
              <a:lnSpc>
                <a:spcPct val="90000"/>
              </a:lnSpc>
              <a:spcAft>
                <a:spcPts val="600"/>
              </a:spcAft>
              <a:buFont typeface="Arial" panose="020B0604020202020204" pitchFamily="34" charset="0"/>
              <a:buChar char="•"/>
            </a:pPr>
            <a:endParaRPr lang="en-US" sz="1200" dirty="0"/>
          </a:p>
          <a:p>
            <a:pPr indent="-228600">
              <a:lnSpc>
                <a:spcPct val="90000"/>
              </a:lnSpc>
              <a:spcAft>
                <a:spcPts val="600"/>
              </a:spcAft>
              <a:buFont typeface="Arial" panose="020B0604020202020204" pitchFamily="34" charset="0"/>
              <a:buChar char="•"/>
            </a:pPr>
            <a:r>
              <a:rPr lang="en-US" sz="2400" dirty="0"/>
              <a:t>Examples:</a:t>
            </a:r>
          </a:p>
          <a:p>
            <a:pPr marL="342900" indent="-228600">
              <a:lnSpc>
                <a:spcPct val="90000"/>
              </a:lnSpc>
              <a:spcAft>
                <a:spcPts val="600"/>
              </a:spcAft>
              <a:buFont typeface="Arial" panose="020B0604020202020204" pitchFamily="34" charset="0"/>
              <a:buChar char="•"/>
            </a:pPr>
            <a:r>
              <a:rPr lang="en-US" sz="2400" dirty="0"/>
              <a:t>If the density of an object is 0.45223 g/mL, just round to 0.452 g/</a:t>
            </a:r>
            <a:r>
              <a:rPr lang="en-US" sz="2400" dirty="0" err="1"/>
              <a:t>mL.</a:t>
            </a:r>
            <a:r>
              <a:rPr lang="en-US" sz="2400" dirty="0"/>
              <a:t>  </a:t>
            </a:r>
          </a:p>
          <a:p>
            <a:pPr marL="342900" indent="-228600">
              <a:lnSpc>
                <a:spcPct val="90000"/>
              </a:lnSpc>
              <a:spcAft>
                <a:spcPts val="600"/>
              </a:spcAft>
              <a:buFont typeface="Arial" panose="020B0604020202020204" pitchFamily="34" charset="0"/>
              <a:buChar char="•"/>
            </a:pPr>
            <a:r>
              <a:rPr lang="en-US" sz="2400" dirty="0"/>
              <a:t>If the density of an object is 1.10 g/mL, just write “1.10 g/mL”.  </a:t>
            </a:r>
          </a:p>
          <a:p>
            <a:pPr marL="342900" indent="-228600">
              <a:lnSpc>
                <a:spcPct val="90000"/>
              </a:lnSpc>
              <a:spcAft>
                <a:spcPts val="600"/>
              </a:spcAft>
              <a:buFont typeface="Arial" panose="020B0604020202020204" pitchFamily="34" charset="0"/>
              <a:buChar char="•"/>
            </a:pPr>
            <a:r>
              <a:rPr lang="en-US" sz="2400" dirty="0"/>
              <a:t>You get the idea (I hope).</a:t>
            </a:r>
          </a:p>
          <a:p>
            <a:pPr indent="-228600">
              <a:lnSpc>
                <a:spcPct val="90000"/>
              </a:lnSpc>
              <a:spcAft>
                <a:spcPts val="600"/>
              </a:spcAft>
              <a:buFont typeface="Arial" panose="020B0604020202020204" pitchFamily="34" charset="0"/>
              <a:buChar char="•"/>
            </a:pPr>
            <a:endParaRPr lang="en-US" sz="1200" dirty="0"/>
          </a:p>
          <a:p>
            <a:pPr>
              <a:lnSpc>
                <a:spcPct val="90000"/>
              </a:lnSpc>
              <a:spcAft>
                <a:spcPts val="600"/>
              </a:spcAft>
            </a:pPr>
            <a:r>
              <a:rPr lang="en-US" sz="2400" dirty="0"/>
              <a:t>Overall, use your best judgment.  Just don’t round too much!</a:t>
            </a:r>
          </a:p>
        </p:txBody>
      </p:sp>
      <p:cxnSp>
        <p:nvCxnSpPr>
          <p:cNvPr id="19463" name="Straight Connector 19462">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DA8F7D"/>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81D9A12E-F4B3-6935-E7AC-2C4D76CB9A49}"/>
              </a:ext>
            </a:extLst>
          </p:cNvPr>
          <p:cNvSpPr txBox="1"/>
          <p:nvPr/>
        </p:nvSpPr>
        <p:spPr>
          <a:xfrm>
            <a:off x="1041604" y="5673426"/>
            <a:ext cx="2024621" cy="374073"/>
          </a:xfrm>
          <a:prstGeom prst="rect">
            <a:avLst/>
          </a:prstGeom>
          <a:noFill/>
        </p:spPr>
        <p:txBody>
          <a:bodyPr wrap="square" rtlCol="0">
            <a:spAutoFit/>
          </a:bodyPr>
          <a:lstStyle/>
          <a:p>
            <a:r>
              <a:rPr lang="en-US" i="1" dirty="0"/>
              <a:t>This many.</a:t>
            </a:r>
          </a:p>
        </p:txBody>
      </p:sp>
    </p:spTree>
    <p:extLst>
      <p:ext uri="{BB962C8B-B14F-4D97-AF65-F5344CB8AC3E}">
        <p14:creationId xmlns:p14="http://schemas.microsoft.com/office/powerpoint/2010/main" val="32469849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56149-89B6-F651-0446-830E7C7155C3}"/>
              </a:ext>
            </a:extLst>
          </p:cNvPr>
          <p:cNvSpPr>
            <a:spLocks noGrp="1"/>
          </p:cNvSpPr>
          <p:nvPr>
            <p:ph type="title"/>
          </p:nvPr>
        </p:nvSpPr>
        <p:spPr>
          <a:xfrm>
            <a:off x="838200" y="697634"/>
            <a:ext cx="10515600" cy="1325563"/>
          </a:xfrm>
        </p:spPr>
        <p:txBody>
          <a:bodyPr>
            <a:normAutofit fontScale="90000"/>
          </a:bodyPr>
          <a:lstStyle/>
          <a:p>
            <a:r>
              <a:rPr lang="en-US" b="1" dirty="0"/>
              <a:t>Question:  My friends in other classes are trying to figure out how many significant figures there are when you perform calculations.</a:t>
            </a:r>
          </a:p>
        </p:txBody>
      </p:sp>
      <p:sp>
        <p:nvSpPr>
          <p:cNvPr id="4" name="TextBox 3">
            <a:extLst>
              <a:ext uri="{FF2B5EF4-FFF2-40B4-BE49-F238E27FC236}">
                <a16:creationId xmlns:a16="http://schemas.microsoft.com/office/drawing/2014/main" id="{9CB0041E-8FFC-8C2D-3F08-360579640C18}"/>
              </a:ext>
            </a:extLst>
          </p:cNvPr>
          <p:cNvSpPr txBox="1"/>
          <p:nvPr/>
        </p:nvSpPr>
        <p:spPr>
          <a:xfrm>
            <a:off x="1288472" y="2396836"/>
            <a:ext cx="5666509" cy="3539430"/>
          </a:xfrm>
          <a:prstGeom prst="rect">
            <a:avLst/>
          </a:prstGeom>
          <a:noFill/>
        </p:spPr>
        <p:txBody>
          <a:bodyPr wrap="square" rtlCol="0">
            <a:spAutoFit/>
          </a:bodyPr>
          <a:lstStyle/>
          <a:p>
            <a:pPr marL="342900" indent="-342900">
              <a:buAutoNum type="arabicPeriod"/>
            </a:pPr>
            <a:r>
              <a:rPr lang="en-US" sz="2800" dirty="0"/>
              <a:t>That’s not a question.</a:t>
            </a:r>
          </a:p>
          <a:p>
            <a:pPr marL="342900" indent="-342900">
              <a:buAutoNum type="arabicPeriod"/>
            </a:pPr>
            <a:r>
              <a:rPr lang="en-US" sz="2800" dirty="0"/>
              <a:t>If all your friends jumped off of a cliff, would you do it?</a:t>
            </a:r>
          </a:p>
          <a:p>
            <a:pPr marL="342900" indent="-342900">
              <a:buAutoNum type="arabicPeriod"/>
            </a:pPr>
            <a:r>
              <a:rPr lang="en-US" sz="2800" dirty="0"/>
              <a:t>I’ve decided that studying significant figures to this level is more than we really need at this point.  You’ll learn more in AP Chemistry, so worry about it then.</a:t>
            </a:r>
          </a:p>
        </p:txBody>
      </p:sp>
      <p:pic>
        <p:nvPicPr>
          <p:cNvPr id="16386" name="Picture 2" descr="capitalism">
            <a:extLst>
              <a:ext uri="{FF2B5EF4-FFF2-40B4-BE49-F238E27FC236}">
                <a16:creationId xmlns:a16="http://schemas.microsoft.com/office/drawing/2014/main" id="{1F4D98DB-F54C-5311-5A94-2B8E256AB2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0782" y="2396836"/>
            <a:ext cx="3810000" cy="314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68703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4F731-2C42-711B-BF81-A6D10C480A44}"/>
              </a:ext>
            </a:extLst>
          </p:cNvPr>
          <p:cNvSpPr>
            <a:spLocks noGrp="1"/>
          </p:cNvSpPr>
          <p:nvPr>
            <p:ph type="title"/>
          </p:nvPr>
        </p:nvSpPr>
        <p:spPr/>
        <p:txBody>
          <a:bodyPr/>
          <a:lstStyle/>
          <a:p>
            <a:r>
              <a:rPr lang="en-US" dirty="0"/>
              <a:t>So, let’s practice!</a:t>
            </a:r>
          </a:p>
        </p:txBody>
      </p:sp>
      <p:pic>
        <p:nvPicPr>
          <p:cNvPr id="17410" name="Picture 2" descr="Do you agree that practice always makes perfect? What are your views? -  Quora">
            <a:extLst>
              <a:ext uri="{FF2B5EF4-FFF2-40B4-BE49-F238E27FC236}">
                <a16:creationId xmlns:a16="http://schemas.microsoft.com/office/drawing/2014/main" id="{FE560659-FB1B-5881-7506-2C106CB725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7809" y="1390072"/>
            <a:ext cx="5097318" cy="4402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95397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4F1A123-AD89-3C75-1F7E-BA64C8B80D1F}"/>
              </a:ext>
            </a:extLst>
          </p:cNvPr>
          <p:cNvSpPr>
            <a:spLocks noGrp="1"/>
          </p:cNvSpPr>
          <p:nvPr>
            <p:ph type="title"/>
          </p:nvPr>
        </p:nvSpPr>
        <p:spPr>
          <a:xfrm>
            <a:off x="643467" y="321734"/>
            <a:ext cx="10905066" cy="1135737"/>
          </a:xfrm>
        </p:spPr>
        <p:txBody>
          <a:bodyPr>
            <a:normAutofit/>
          </a:bodyPr>
          <a:lstStyle/>
          <a:p>
            <a:r>
              <a:rPr lang="en-US" sz="3600" b="1" dirty="0"/>
              <a:t>When you do an experiment, you collect data.</a:t>
            </a:r>
          </a:p>
        </p:txBody>
      </p:sp>
      <p:sp>
        <p:nvSpPr>
          <p:cNvPr id="3" name="Content Placeholder 2">
            <a:extLst>
              <a:ext uri="{FF2B5EF4-FFF2-40B4-BE49-F238E27FC236}">
                <a16:creationId xmlns:a16="http://schemas.microsoft.com/office/drawing/2014/main" id="{24E51CEB-C241-959F-E720-9D1699A74DF0}"/>
              </a:ext>
            </a:extLst>
          </p:cNvPr>
          <p:cNvSpPr>
            <a:spLocks noGrp="1"/>
          </p:cNvSpPr>
          <p:nvPr>
            <p:ph idx="1"/>
          </p:nvPr>
        </p:nvSpPr>
        <p:spPr>
          <a:xfrm>
            <a:off x="1124864" y="1839040"/>
            <a:ext cx="4948240" cy="4393982"/>
          </a:xfrm>
        </p:spPr>
        <p:txBody>
          <a:bodyPr>
            <a:normAutofit/>
          </a:bodyPr>
          <a:lstStyle/>
          <a:p>
            <a:r>
              <a:rPr lang="en-US" sz="2900" b="1" dirty="0"/>
              <a:t>Qualitative data:  </a:t>
            </a:r>
            <a:r>
              <a:rPr lang="en-US" sz="2900" dirty="0"/>
              <a:t>Descriptive, non-numerical data.</a:t>
            </a:r>
          </a:p>
          <a:p>
            <a:r>
              <a:rPr lang="en-US" sz="2900" b="1" dirty="0"/>
              <a:t>Quantitative data:  </a:t>
            </a:r>
            <a:r>
              <a:rPr lang="en-US" sz="2900" dirty="0"/>
              <a:t>Numerical measurements.</a:t>
            </a:r>
          </a:p>
          <a:p>
            <a:pPr marL="0" indent="0">
              <a:buNone/>
            </a:pPr>
            <a:endParaRPr lang="en-US" sz="1400" dirty="0"/>
          </a:p>
          <a:p>
            <a:pPr marL="0" indent="0">
              <a:buNone/>
            </a:pPr>
            <a:r>
              <a:rPr lang="en-US" sz="2900" dirty="0"/>
              <a:t>Today, we’ll be talking about quantitative data, which means we’re going to enter the world of numbers.</a:t>
            </a:r>
          </a:p>
        </p:txBody>
      </p:sp>
      <p:grpSp>
        <p:nvGrpSpPr>
          <p:cNvPr id="1033" name="Group 1032">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1034" name="Isosceles Triangle 103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7" name="Group 1036">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1038" name="Rectangle 1037">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9" name="Isosceles Triangle 1038">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5" name="Picture 2">
            <a:extLst>
              <a:ext uri="{FF2B5EF4-FFF2-40B4-BE49-F238E27FC236}">
                <a16:creationId xmlns:a16="http://schemas.microsoft.com/office/drawing/2014/main" id="{4A7F4729-A196-DBA6-F67B-1B9AEFE2EE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7968" y="1705717"/>
            <a:ext cx="3603199" cy="360319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78E75B3-6CAE-BA8D-8A95-F4DD09DD1D3B}"/>
              </a:ext>
            </a:extLst>
          </p:cNvPr>
          <p:cNvSpPr txBox="1"/>
          <p:nvPr/>
        </p:nvSpPr>
        <p:spPr>
          <a:xfrm>
            <a:off x="6796117" y="5391523"/>
            <a:ext cx="4406900" cy="923330"/>
          </a:xfrm>
          <a:prstGeom prst="rect">
            <a:avLst/>
          </a:prstGeom>
          <a:noFill/>
        </p:spPr>
        <p:txBody>
          <a:bodyPr wrap="square" rtlCol="0">
            <a:spAutoFit/>
          </a:bodyPr>
          <a:lstStyle/>
          <a:p>
            <a:r>
              <a:rPr lang="en-US" i="1" dirty="0"/>
              <a:t>This table shows a bunch of things that were measured.  I’m not sure what they are, but they were definitely measured.</a:t>
            </a:r>
          </a:p>
        </p:txBody>
      </p:sp>
    </p:spTree>
    <p:extLst>
      <p:ext uri="{BB962C8B-B14F-4D97-AF65-F5344CB8AC3E}">
        <p14:creationId xmlns:p14="http://schemas.microsoft.com/office/powerpoint/2010/main" val="2067960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54D0F-1729-16B0-7B97-6F5DEDB7DA65}"/>
              </a:ext>
            </a:extLst>
          </p:cNvPr>
          <p:cNvSpPr>
            <a:spLocks noGrp="1"/>
          </p:cNvSpPr>
          <p:nvPr>
            <p:ph type="title"/>
          </p:nvPr>
        </p:nvSpPr>
        <p:spPr/>
        <p:txBody>
          <a:bodyPr/>
          <a:lstStyle/>
          <a:p>
            <a:r>
              <a:rPr lang="en-US" b="1" dirty="0"/>
              <a:t>An important question:  How can we tell if the data are any good?</a:t>
            </a:r>
          </a:p>
        </p:txBody>
      </p:sp>
      <p:sp>
        <p:nvSpPr>
          <p:cNvPr id="3" name="Content Placeholder 2">
            <a:extLst>
              <a:ext uri="{FF2B5EF4-FFF2-40B4-BE49-F238E27FC236}">
                <a16:creationId xmlns:a16="http://schemas.microsoft.com/office/drawing/2014/main" id="{BB2FE80A-A492-55DB-9052-7FAE1F947FE4}"/>
              </a:ext>
            </a:extLst>
          </p:cNvPr>
          <p:cNvSpPr>
            <a:spLocks noGrp="1"/>
          </p:cNvSpPr>
          <p:nvPr>
            <p:ph idx="1"/>
          </p:nvPr>
        </p:nvSpPr>
        <p:spPr>
          <a:xfrm>
            <a:off x="838200" y="1825625"/>
            <a:ext cx="10515600" cy="1928228"/>
          </a:xfrm>
        </p:spPr>
        <p:txBody>
          <a:bodyPr/>
          <a:lstStyle/>
          <a:p>
            <a:r>
              <a:rPr lang="en-US" dirty="0"/>
              <a:t>It’s nice that we can do experiments and get lots of numbers, but if these numbers aren’t correct, then we haven’t done anything worthwhile.</a:t>
            </a:r>
          </a:p>
          <a:p>
            <a:r>
              <a:rPr lang="en-US" dirty="0"/>
              <a:t>That’s bad.</a:t>
            </a:r>
          </a:p>
        </p:txBody>
      </p:sp>
      <p:pic>
        <p:nvPicPr>
          <p:cNvPr id="2052" name="Picture 4" descr="Angry7">
            <a:extLst>
              <a:ext uri="{FF2B5EF4-FFF2-40B4-BE49-F238E27FC236}">
                <a16:creationId xmlns:a16="http://schemas.microsoft.com/office/drawing/2014/main" id="{419C0E68-0A96-03FD-BCBE-57C5FC8797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1687" y="2969628"/>
            <a:ext cx="2540000" cy="3505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37F5336-0E92-F95A-1426-02F8862A0F72}"/>
              </a:ext>
            </a:extLst>
          </p:cNvPr>
          <p:cNvSpPr txBox="1"/>
          <p:nvPr/>
        </p:nvSpPr>
        <p:spPr>
          <a:xfrm>
            <a:off x="7000875" y="4399062"/>
            <a:ext cx="4067175" cy="646331"/>
          </a:xfrm>
          <a:prstGeom prst="rect">
            <a:avLst/>
          </a:prstGeom>
          <a:noFill/>
        </p:spPr>
        <p:txBody>
          <a:bodyPr wrap="square" rtlCol="0">
            <a:spAutoFit/>
          </a:bodyPr>
          <a:lstStyle/>
          <a:p>
            <a:r>
              <a:rPr lang="en-US" i="1" dirty="0"/>
              <a:t>This datum is mad, but hasn’t yet progressed to the point of being bad.</a:t>
            </a:r>
          </a:p>
        </p:txBody>
      </p:sp>
    </p:spTree>
    <p:extLst>
      <p:ext uri="{BB962C8B-B14F-4D97-AF65-F5344CB8AC3E}">
        <p14:creationId xmlns:p14="http://schemas.microsoft.com/office/powerpoint/2010/main" val="1676963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A962B-F0AD-FE94-BE86-56A6A7F9D9FC}"/>
              </a:ext>
            </a:extLst>
          </p:cNvPr>
          <p:cNvSpPr>
            <a:spLocks noGrp="1"/>
          </p:cNvSpPr>
          <p:nvPr>
            <p:ph type="title"/>
          </p:nvPr>
        </p:nvSpPr>
        <p:spPr/>
        <p:txBody>
          <a:bodyPr/>
          <a:lstStyle/>
          <a:p>
            <a:r>
              <a:rPr lang="en-US" b="1" dirty="0"/>
              <a:t>How can we describe the quality of data?</a:t>
            </a:r>
          </a:p>
        </p:txBody>
      </p:sp>
      <p:sp>
        <p:nvSpPr>
          <p:cNvPr id="3" name="Content Placeholder 2">
            <a:extLst>
              <a:ext uri="{FF2B5EF4-FFF2-40B4-BE49-F238E27FC236}">
                <a16:creationId xmlns:a16="http://schemas.microsoft.com/office/drawing/2014/main" id="{311B5BA7-1E9F-D551-6FCC-F25A93720895}"/>
              </a:ext>
            </a:extLst>
          </p:cNvPr>
          <p:cNvSpPr>
            <a:spLocks noGrp="1"/>
          </p:cNvSpPr>
          <p:nvPr>
            <p:ph idx="1"/>
          </p:nvPr>
        </p:nvSpPr>
        <p:spPr>
          <a:xfrm>
            <a:off x="838200" y="1551064"/>
            <a:ext cx="10515600" cy="1711659"/>
          </a:xfrm>
        </p:spPr>
        <p:txBody>
          <a:bodyPr/>
          <a:lstStyle/>
          <a:p>
            <a:pPr marL="514350" indent="-514350">
              <a:buAutoNum type="arabicPeriod"/>
            </a:pPr>
            <a:r>
              <a:rPr lang="en-US" b="1" dirty="0"/>
              <a:t>Accuracy</a:t>
            </a:r>
            <a:r>
              <a:rPr lang="en-US" dirty="0"/>
              <a:t>:  Accuracy mean that you’ve captured the true value of the thing being measured.  For example, if you’re 5’10”, the accuracy of measurements of your height will depend on how close the measurement is to the real value of 5’10”.</a:t>
            </a:r>
          </a:p>
        </p:txBody>
      </p:sp>
      <p:sp>
        <p:nvSpPr>
          <p:cNvPr id="4" name="TextBox 3">
            <a:extLst>
              <a:ext uri="{FF2B5EF4-FFF2-40B4-BE49-F238E27FC236}">
                <a16:creationId xmlns:a16="http://schemas.microsoft.com/office/drawing/2014/main" id="{9CFC5F2A-34C6-8391-27FA-9911744778CB}"/>
              </a:ext>
            </a:extLst>
          </p:cNvPr>
          <p:cNvSpPr txBox="1"/>
          <p:nvPr/>
        </p:nvSpPr>
        <p:spPr>
          <a:xfrm>
            <a:off x="1170709" y="3687610"/>
            <a:ext cx="5823284" cy="1846659"/>
          </a:xfrm>
          <a:prstGeom prst="rect">
            <a:avLst/>
          </a:prstGeom>
          <a:solidFill>
            <a:schemeClr val="accent2">
              <a:lumMod val="20000"/>
              <a:lumOff val="80000"/>
            </a:schemeClr>
          </a:solidFill>
          <a:ln>
            <a:solidFill>
              <a:schemeClr val="tx1"/>
            </a:solidFill>
          </a:ln>
        </p:spPr>
        <p:txBody>
          <a:bodyPr wrap="square" rtlCol="0">
            <a:spAutoFit/>
          </a:bodyPr>
          <a:lstStyle/>
          <a:p>
            <a:r>
              <a:rPr lang="en-US" sz="2400" b="1" dirty="0"/>
              <a:t>The big problem</a:t>
            </a:r>
            <a:r>
              <a:rPr lang="en-US" sz="2400" dirty="0"/>
              <a:t>:  If you’re measuring something, by definition you don’t really know what the real value of the thing is.  Otherwise, you wouldn’t be measuring it.</a:t>
            </a:r>
          </a:p>
          <a:p>
            <a:endParaRPr lang="en-US" dirty="0"/>
          </a:p>
        </p:txBody>
      </p:sp>
      <p:sp>
        <p:nvSpPr>
          <p:cNvPr id="5" name="TextBox 4">
            <a:extLst>
              <a:ext uri="{FF2B5EF4-FFF2-40B4-BE49-F238E27FC236}">
                <a16:creationId xmlns:a16="http://schemas.microsoft.com/office/drawing/2014/main" id="{E1F64934-741B-2568-B054-369289FDC416}"/>
              </a:ext>
            </a:extLst>
          </p:cNvPr>
          <p:cNvSpPr txBox="1"/>
          <p:nvPr/>
        </p:nvSpPr>
        <p:spPr>
          <a:xfrm>
            <a:off x="7337440" y="3643791"/>
            <a:ext cx="4150895" cy="1938992"/>
          </a:xfrm>
          <a:prstGeom prst="rect">
            <a:avLst/>
          </a:prstGeom>
          <a:solidFill>
            <a:schemeClr val="accent4">
              <a:lumMod val="20000"/>
              <a:lumOff val="80000"/>
            </a:schemeClr>
          </a:solidFill>
          <a:ln>
            <a:solidFill>
              <a:schemeClr val="tx1"/>
            </a:solidFill>
          </a:ln>
        </p:spPr>
        <p:txBody>
          <a:bodyPr wrap="square" rtlCol="0">
            <a:spAutoFit/>
          </a:bodyPr>
          <a:lstStyle/>
          <a:p>
            <a:r>
              <a:rPr lang="en-US" sz="2400" dirty="0"/>
              <a:t>Put another way, you can’t ever know if a measurement is accurate because </a:t>
            </a:r>
            <a:r>
              <a:rPr lang="en-US" sz="2400" i="1" dirty="0"/>
              <a:t>you need to know the </a:t>
            </a:r>
            <a:r>
              <a:rPr lang="en-US" sz="2400" i="1" u="sng" dirty="0"/>
              <a:t>real</a:t>
            </a:r>
            <a:r>
              <a:rPr lang="en-US" sz="2400" i="1" dirty="0"/>
              <a:t> value </a:t>
            </a:r>
            <a:r>
              <a:rPr lang="en-US" sz="2400" dirty="0"/>
              <a:t>before you can make this judgment.</a:t>
            </a:r>
          </a:p>
        </p:txBody>
      </p:sp>
    </p:spTree>
    <p:extLst>
      <p:ext uri="{BB962C8B-B14F-4D97-AF65-F5344CB8AC3E}">
        <p14:creationId xmlns:p14="http://schemas.microsoft.com/office/powerpoint/2010/main" val="2149960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F63CE-AECA-5ED6-4C88-F574271A0B28}"/>
              </a:ext>
            </a:extLst>
          </p:cNvPr>
          <p:cNvSpPr>
            <a:spLocks noGrp="1"/>
          </p:cNvSpPr>
          <p:nvPr>
            <p:ph type="title"/>
          </p:nvPr>
        </p:nvSpPr>
        <p:spPr>
          <a:xfrm>
            <a:off x="838200" y="82132"/>
            <a:ext cx="10515600" cy="1325563"/>
          </a:xfrm>
        </p:spPr>
        <p:txBody>
          <a:bodyPr/>
          <a:lstStyle/>
          <a:p>
            <a:r>
              <a:rPr lang="en-US" b="1" dirty="0"/>
              <a:t>How to describe the quality of data (part 2):</a:t>
            </a:r>
          </a:p>
        </p:txBody>
      </p:sp>
      <p:pic>
        <p:nvPicPr>
          <p:cNvPr id="18434" name="Picture 2" descr="I Got a Kitten...Now What? - Lomsnes Veterinary Hospital">
            <a:extLst>
              <a:ext uri="{FF2B5EF4-FFF2-40B4-BE49-F238E27FC236}">
                <a16:creationId xmlns:a16="http://schemas.microsoft.com/office/drawing/2014/main" id="{DA15F772-DFF7-2BBC-888D-FBC669C450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0" y="3429000"/>
            <a:ext cx="2286000" cy="3429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68870E4-9CA7-367B-C4FB-7EA22B3298A0}"/>
              </a:ext>
            </a:extLst>
          </p:cNvPr>
          <p:cNvSpPr>
            <a:spLocks noGrp="1"/>
          </p:cNvSpPr>
          <p:nvPr>
            <p:ph idx="1"/>
          </p:nvPr>
        </p:nvSpPr>
        <p:spPr>
          <a:xfrm>
            <a:off x="838200" y="1407695"/>
            <a:ext cx="10515600" cy="4920916"/>
          </a:xfrm>
        </p:spPr>
        <p:txBody>
          <a:bodyPr>
            <a:normAutofit/>
          </a:bodyPr>
          <a:lstStyle/>
          <a:p>
            <a:pPr marL="0" indent="0">
              <a:buNone/>
            </a:pPr>
            <a:r>
              <a:rPr lang="en-US" sz="3200" b="1" dirty="0"/>
              <a:t>2. Precision</a:t>
            </a:r>
            <a:r>
              <a:rPr lang="en-US" sz="3200" dirty="0"/>
              <a:t>:  A measurement of the consistency of a measured value using some set of equipment</a:t>
            </a:r>
          </a:p>
          <a:p>
            <a:r>
              <a:rPr lang="en-US" sz="3200" dirty="0"/>
              <a:t>In other words, if you find the weight of a kitten to be 110, 111, and 110 grams in three different measurements, our data are precise (even if the kitten weighs 250 grams!)</a:t>
            </a:r>
          </a:p>
          <a:p>
            <a:r>
              <a:rPr lang="en-US" sz="3200" dirty="0"/>
              <a:t>Precision </a:t>
            </a:r>
            <a:r>
              <a:rPr lang="en-US" sz="3200" i="1" dirty="0"/>
              <a:t>implies</a:t>
            </a:r>
            <a:r>
              <a:rPr lang="en-US" sz="3200" dirty="0"/>
              <a:t> accuracy, but can’t </a:t>
            </a:r>
            <a:r>
              <a:rPr lang="en-US" sz="3200" i="1" dirty="0"/>
              <a:t>prove</a:t>
            </a:r>
            <a:r>
              <a:rPr lang="en-US" sz="3200" dirty="0"/>
              <a:t> that a measurement is accurate.</a:t>
            </a:r>
          </a:p>
        </p:txBody>
      </p:sp>
      <p:sp>
        <p:nvSpPr>
          <p:cNvPr id="4" name="TextBox 3">
            <a:extLst>
              <a:ext uri="{FF2B5EF4-FFF2-40B4-BE49-F238E27FC236}">
                <a16:creationId xmlns:a16="http://schemas.microsoft.com/office/drawing/2014/main" id="{D2DC4D62-35D0-8740-E966-E28B667C16DD}"/>
              </a:ext>
            </a:extLst>
          </p:cNvPr>
          <p:cNvSpPr txBox="1"/>
          <p:nvPr/>
        </p:nvSpPr>
        <p:spPr>
          <a:xfrm>
            <a:off x="8271163" y="4807527"/>
            <a:ext cx="1981200" cy="923330"/>
          </a:xfrm>
          <a:prstGeom prst="rect">
            <a:avLst/>
          </a:prstGeom>
          <a:noFill/>
        </p:spPr>
        <p:txBody>
          <a:bodyPr wrap="square" rtlCol="0">
            <a:spAutoFit/>
          </a:bodyPr>
          <a:lstStyle/>
          <a:p>
            <a:r>
              <a:rPr lang="en-US" i="1" dirty="0"/>
              <a:t>Aww… aren’t you precise?  Yes you are!</a:t>
            </a:r>
          </a:p>
        </p:txBody>
      </p:sp>
    </p:spTree>
    <p:extLst>
      <p:ext uri="{BB962C8B-B14F-4D97-AF65-F5344CB8AC3E}">
        <p14:creationId xmlns:p14="http://schemas.microsoft.com/office/powerpoint/2010/main" val="4007671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82883-CBF6-1FA5-BDD6-CA909234DDFA}"/>
              </a:ext>
            </a:extLst>
          </p:cNvPr>
          <p:cNvSpPr>
            <a:spLocks noGrp="1"/>
          </p:cNvSpPr>
          <p:nvPr>
            <p:ph type="title"/>
          </p:nvPr>
        </p:nvSpPr>
        <p:spPr>
          <a:xfrm>
            <a:off x="838200" y="107950"/>
            <a:ext cx="10515600" cy="1325563"/>
          </a:xfrm>
        </p:spPr>
        <p:txBody>
          <a:bodyPr/>
          <a:lstStyle/>
          <a:p>
            <a:r>
              <a:rPr lang="en-US" b="1" dirty="0"/>
              <a:t>So, a quick recap of accuracy vs. precision</a:t>
            </a:r>
          </a:p>
        </p:txBody>
      </p:sp>
      <p:pic>
        <p:nvPicPr>
          <p:cNvPr id="3074" name="Picture 2" descr="Mobile physical activity planning and tracking: a brief overview of current  options and desiderata for future solutions. - Abstract - Europe PMC">
            <a:extLst>
              <a:ext uri="{FF2B5EF4-FFF2-40B4-BE49-F238E27FC236}">
                <a16:creationId xmlns:a16="http://schemas.microsoft.com/office/drawing/2014/main" id="{DB33CEB9-DE50-5A53-7267-1D198ACEA6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575" y="1190626"/>
            <a:ext cx="9740900" cy="2794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D386ED1-40B2-4B91-B6E5-3C97458B10BC}"/>
              </a:ext>
            </a:extLst>
          </p:cNvPr>
          <p:cNvSpPr txBox="1"/>
          <p:nvPr/>
        </p:nvSpPr>
        <p:spPr>
          <a:xfrm>
            <a:off x="976311" y="4138910"/>
            <a:ext cx="2195513" cy="1200329"/>
          </a:xfrm>
          <a:prstGeom prst="rect">
            <a:avLst/>
          </a:prstGeom>
          <a:noFill/>
        </p:spPr>
        <p:txBody>
          <a:bodyPr wrap="square" rtlCol="0">
            <a:spAutoFit/>
          </a:bodyPr>
          <a:lstStyle/>
          <a:p>
            <a:r>
              <a:rPr lang="en-US" b="1" dirty="0"/>
              <a:t>Good data!  </a:t>
            </a:r>
            <a:r>
              <a:rPr lang="en-US" dirty="0"/>
              <a:t>We usually assume that high precision = high accuracy!</a:t>
            </a:r>
          </a:p>
        </p:txBody>
      </p:sp>
      <p:sp>
        <p:nvSpPr>
          <p:cNvPr id="6" name="TextBox 5">
            <a:extLst>
              <a:ext uri="{FF2B5EF4-FFF2-40B4-BE49-F238E27FC236}">
                <a16:creationId xmlns:a16="http://schemas.microsoft.com/office/drawing/2014/main" id="{15C3AC22-953A-9D0A-D400-FCB37EA0C991}"/>
              </a:ext>
            </a:extLst>
          </p:cNvPr>
          <p:cNvSpPr txBox="1"/>
          <p:nvPr/>
        </p:nvSpPr>
        <p:spPr>
          <a:xfrm>
            <a:off x="3307555" y="4138910"/>
            <a:ext cx="2652713" cy="1200329"/>
          </a:xfrm>
          <a:prstGeom prst="rect">
            <a:avLst/>
          </a:prstGeom>
          <a:noFill/>
        </p:spPr>
        <p:txBody>
          <a:bodyPr wrap="square" rtlCol="0">
            <a:spAutoFit/>
          </a:bodyPr>
          <a:lstStyle/>
          <a:p>
            <a:r>
              <a:rPr lang="en-US" b="1" dirty="0"/>
              <a:t>Bad data!  </a:t>
            </a:r>
            <a:r>
              <a:rPr lang="en-US" dirty="0"/>
              <a:t>High precision data may fool us into believing these inaccurate data are accurate.</a:t>
            </a:r>
          </a:p>
        </p:txBody>
      </p:sp>
      <p:sp>
        <p:nvSpPr>
          <p:cNvPr id="7" name="TextBox 6">
            <a:extLst>
              <a:ext uri="{FF2B5EF4-FFF2-40B4-BE49-F238E27FC236}">
                <a16:creationId xmlns:a16="http://schemas.microsoft.com/office/drawing/2014/main" id="{E13D6FBA-DBCC-853C-ACB1-87ACEA3A8B37}"/>
              </a:ext>
            </a:extLst>
          </p:cNvPr>
          <p:cNvSpPr txBox="1"/>
          <p:nvPr/>
        </p:nvSpPr>
        <p:spPr>
          <a:xfrm>
            <a:off x="6028134" y="4138910"/>
            <a:ext cx="2619375" cy="1477328"/>
          </a:xfrm>
          <a:prstGeom prst="rect">
            <a:avLst/>
          </a:prstGeom>
          <a:noFill/>
        </p:spPr>
        <p:txBody>
          <a:bodyPr wrap="square" rtlCol="0">
            <a:spAutoFit/>
          </a:bodyPr>
          <a:lstStyle/>
          <a:p>
            <a:r>
              <a:rPr lang="en-US" b="1" dirty="0"/>
              <a:t>Bad data:  </a:t>
            </a:r>
            <a:r>
              <a:rPr lang="en-US" dirty="0"/>
              <a:t>The low precision of the data suggest that they’re incorrect, when they’re not.</a:t>
            </a:r>
          </a:p>
        </p:txBody>
      </p:sp>
      <p:sp>
        <p:nvSpPr>
          <p:cNvPr id="8" name="TextBox 7">
            <a:extLst>
              <a:ext uri="{FF2B5EF4-FFF2-40B4-BE49-F238E27FC236}">
                <a16:creationId xmlns:a16="http://schemas.microsoft.com/office/drawing/2014/main" id="{3C3B588F-F46C-CA34-9355-3A301C749C6B}"/>
              </a:ext>
            </a:extLst>
          </p:cNvPr>
          <p:cNvSpPr txBox="1"/>
          <p:nvPr/>
        </p:nvSpPr>
        <p:spPr>
          <a:xfrm>
            <a:off x="8486775" y="4138910"/>
            <a:ext cx="2757488" cy="2308324"/>
          </a:xfrm>
          <a:prstGeom prst="rect">
            <a:avLst/>
          </a:prstGeom>
          <a:noFill/>
        </p:spPr>
        <p:txBody>
          <a:bodyPr wrap="square" rtlCol="0">
            <a:spAutoFit/>
          </a:bodyPr>
          <a:lstStyle/>
          <a:p>
            <a:r>
              <a:rPr lang="en-US" b="1" dirty="0"/>
              <a:t>Medium-bad data</a:t>
            </a:r>
            <a:r>
              <a:rPr lang="en-US" dirty="0"/>
              <a:t>:  The measurements aren’t accurate, but at least the low precision implies that they’re lousy.  In other words, our data are meaningless, but at least we know it.</a:t>
            </a:r>
          </a:p>
        </p:txBody>
      </p:sp>
    </p:spTree>
    <p:extLst>
      <p:ext uri="{BB962C8B-B14F-4D97-AF65-F5344CB8AC3E}">
        <p14:creationId xmlns:p14="http://schemas.microsoft.com/office/powerpoint/2010/main" val="1315062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E1E0B-4BAD-2E9B-6194-A7AFFC79E3B4}"/>
              </a:ext>
            </a:extLst>
          </p:cNvPr>
          <p:cNvSpPr>
            <a:spLocks noGrp="1"/>
          </p:cNvSpPr>
          <p:nvPr>
            <p:ph type="title"/>
          </p:nvPr>
        </p:nvSpPr>
        <p:spPr>
          <a:xfrm>
            <a:off x="689662" y="624617"/>
            <a:ext cx="10515600" cy="1325563"/>
          </a:xfrm>
        </p:spPr>
        <p:txBody>
          <a:bodyPr>
            <a:normAutofit fontScale="90000"/>
          </a:bodyPr>
          <a:lstStyle/>
          <a:p>
            <a:r>
              <a:rPr lang="en-US" b="1" dirty="0"/>
              <a:t>If we can’t figure out how accurate data are, how can we at least tell people how precise they are?</a:t>
            </a:r>
          </a:p>
        </p:txBody>
      </p:sp>
      <p:sp>
        <p:nvSpPr>
          <p:cNvPr id="4" name="TextBox 3">
            <a:extLst>
              <a:ext uri="{FF2B5EF4-FFF2-40B4-BE49-F238E27FC236}">
                <a16:creationId xmlns:a16="http://schemas.microsoft.com/office/drawing/2014/main" id="{6F37DA12-AA7E-6687-01A8-26D7F2729107}"/>
              </a:ext>
            </a:extLst>
          </p:cNvPr>
          <p:cNvSpPr txBox="1"/>
          <p:nvPr/>
        </p:nvSpPr>
        <p:spPr>
          <a:xfrm>
            <a:off x="1118287" y="2150076"/>
            <a:ext cx="9658350" cy="3970318"/>
          </a:xfrm>
          <a:prstGeom prst="rect">
            <a:avLst/>
          </a:prstGeom>
          <a:noFill/>
        </p:spPr>
        <p:txBody>
          <a:bodyPr wrap="square" rtlCol="0">
            <a:spAutoFit/>
          </a:bodyPr>
          <a:lstStyle/>
          <a:p>
            <a:r>
              <a:rPr lang="en-US" sz="2800" b="1" dirty="0"/>
              <a:t>Significant figures!</a:t>
            </a:r>
          </a:p>
          <a:p>
            <a:pPr marL="457200" indent="-457200">
              <a:buFont typeface="Arial" panose="020B0604020202020204" pitchFamily="34" charset="0"/>
              <a:buChar char="•"/>
            </a:pPr>
            <a:r>
              <a:rPr lang="en-US" sz="2800" dirty="0"/>
              <a:t>When we write a measured value, the more numbers you write, the more precise the data are implied to be.  After all, you wouldn’t write that your kitten weighed “101.3” grams unless you could reliably reproduce the measurement to the tenths place.</a:t>
            </a:r>
          </a:p>
          <a:p>
            <a:pPr marL="457200" indent="-457200">
              <a:buFont typeface="Arial" panose="020B0604020202020204" pitchFamily="34" charset="0"/>
              <a:buChar char="•"/>
            </a:pPr>
            <a:r>
              <a:rPr lang="en-US" sz="2800" dirty="0"/>
              <a:t>In other words, the way that you write a measurement tells the people who read your data not just what the value is, but also gives a suggestion as to the reliability of your data.</a:t>
            </a:r>
          </a:p>
        </p:txBody>
      </p:sp>
    </p:spTree>
    <p:extLst>
      <p:ext uri="{BB962C8B-B14F-4D97-AF65-F5344CB8AC3E}">
        <p14:creationId xmlns:p14="http://schemas.microsoft.com/office/powerpoint/2010/main" val="1486439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9DB54-505C-2511-F4D2-8567B0E56051}"/>
              </a:ext>
            </a:extLst>
          </p:cNvPr>
          <p:cNvSpPr>
            <a:spLocks noGrp="1"/>
          </p:cNvSpPr>
          <p:nvPr>
            <p:ph type="title"/>
          </p:nvPr>
        </p:nvSpPr>
        <p:spPr/>
        <p:txBody>
          <a:bodyPr/>
          <a:lstStyle/>
          <a:p>
            <a:r>
              <a:rPr lang="en-US" b="1" dirty="0"/>
              <a:t>What does this mean?</a:t>
            </a:r>
          </a:p>
        </p:txBody>
      </p:sp>
      <p:sp>
        <p:nvSpPr>
          <p:cNvPr id="3" name="Content Placeholder 2">
            <a:extLst>
              <a:ext uri="{FF2B5EF4-FFF2-40B4-BE49-F238E27FC236}">
                <a16:creationId xmlns:a16="http://schemas.microsoft.com/office/drawing/2014/main" id="{515A8BE9-9F1D-E896-50BE-3957FA45B575}"/>
              </a:ext>
            </a:extLst>
          </p:cNvPr>
          <p:cNvSpPr>
            <a:spLocks noGrp="1"/>
          </p:cNvSpPr>
          <p:nvPr>
            <p:ph idx="1"/>
          </p:nvPr>
        </p:nvSpPr>
        <p:spPr>
          <a:xfrm>
            <a:off x="1181100" y="1597025"/>
            <a:ext cx="10515600" cy="2998417"/>
          </a:xfrm>
        </p:spPr>
        <p:txBody>
          <a:bodyPr/>
          <a:lstStyle/>
          <a:p>
            <a:pPr marL="0" indent="0">
              <a:buNone/>
            </a:pPr>
            <a:r>
              <a:rPr lang="en-US" dirty="0"/>
              <a:t>Imagine that I’ve measured my body weight with three different scales:</a:t>
            </a:r>
          </a:p>
          <a:p>
            <a:r>
              <a:rPr lang="en-US" dirty="0"/>
              <a:t>A truck scale tells me that I weigh 200 pounds.</a:t>
            </a:r>
          </a:p>
          <a:p>
            <a:r>
              <a:rPr lang="en-US" dirty="0"/>
              <a:t>A bathroom scale tells me that I weigh 200.0 pounds.</a:t>
            </a:r>
          </a:p>
          <a:p>
            <a:r>
              <a:rPr lang="en-US" dirty="0"/>
              <a:t>A fine piece of scientific equipment tells me that I weigh 200.000 pounds.</a:t>
            </a:r>
          </a:p>
          <a:p>
            <a:pPr marL="0" indent="0">
              <a:buNone/>
            </a:pPr>
            <a:r>
              <a:rPr lang="en-US" dirty="0"/>
              <a:t>What’s the difference between these measurements?</a:t>
            </a:r>
          </a:p>
        </p:txBody>
      </p:sp>
      <p:pic>
        <p:nvPicPr>
          <p:cNvPr id="4098" name="Picture 2" descr="Fat people on scale Stock Photos - Page 1 : Masterfile">
            <a:extLst>
              <a:ext uri="{FF2B5EF4-FFF2-40B4-BE49-F238E27FC236}">
                <a16:creationId xmlns:a16="http://schemas.microsoft.com/office/drawing/2014/main" id="{879769E0-DD6A-A3A8-2A30-B26255E2E0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86812" y="4595442"/>
            <a:ext cx="3405188" cy="226255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4B50166-74F0-F9FB-2328-0787A1AF9DCA}"/>
              </a:ext>
            </a:extLst>
          </p:cNvPr>
          <p:cNvSpPr txBox="1"/>
          <p:nvPr/>
        </p:nvSpPr>
        <p:spPr>
          <a:xfrm>
            <a:off x="6749716" y="5260975"/>
            <a:ext cx="1937085" cy="646331"/>
          </a:xfrm>
          <a:prstGeom prst="rect">
            <a:avLst/>
          </a:prstGeom>
          <a:noFill/>
        </p:spPr>
        <p:txBody>
          <a:bodyPr wrap="square" rtlCol="0">
            <a:spAutoFit/>
          </a:bodyPr>
          <a:lstStyle/>
          <a:p>
            <a:r>
              <a:rPr lang="en-US" i="1" dirty="0"/>
              <a:t>Pictured:  Me after taco night.</a:t>
            </a:r>
          </a:p>
        </p:txBody>
      </p:sp>
    </p:spTree>
    <p:extLst>
      <p:ext uri="{BB962C8B-B14F-4D97-AF65-F5344CB8AC3E}">
        <p14:creationId xmlns:p14="http://schemas.microsoft.com/office/powerpoint/2010/main" val="11146168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8201</TotalTime>
  <Words>2172</Words>
  <Application>Microsoft Macintosh PowerPoint</Application>
  <PresentationFormat>Widescreen</PresentationFormat>
  <Paragraphs>128</Paragraphs>
  <Slides>27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Calibri Light</vt:lpstr>
      <vt:lpstr>Office Theme</vt:lpstr>
      <vt:lpstr>Significant Figures</vt:lpstr>
      <vt:lpstr>In your math class, you deal with numbers</vt:lpstr>
      <vt:lpstr>When you do an experiment, you collect data.</vt:lpstr>
      <vt:lpstr>An important question:  How can we tell if the data are any good?</vt:lpstr>
      <vt:lpstr>How can we describe the quality of data?</vt:lpstr>
      <vt:lpstr>How to describe the quality of data (part 2):</vt:lpstr>
      <vt:lpstr>So, a quick recap of accuracy vs. precision</vt:lpstr>
      <vt:lpstr>If we can’t figure out how accurate data are, how can we at least tell people how precise they are?</vt:lpstr>
      <vt:lpstr>What does this mean?</vt:lpstr>
      <vt:lpstr>How we interpret this:</vt:lpstr>
      <vt:lpstr>To a mathematician, all of these numbers are exactly the same</vt:lpstr>
      <vt:lpstr>Let’s see some more examples:</vt:lpstr>
      <vt:lpstr>”How can I use significant figures, too?”</vt:lpstr>
      <vt:lpstr>Rule 1:  If you see nonzero numbers, they’re significant.</vt:lpstr>
      <vt:lpstr>2. If you see zeros between nonzeros, they’re significant.</vt:lpstr>
      <vt:lpstr>3. Zeros at the right of all the nonzero digits are only significant if you SEE a decimal point!</vt:lpstr>
      <vt:lpstr>4. Zeros to the left of all nonzero digits are NEVER significant, even if you see a decimal point.</vt:lpstr>
      <vt:lpstr>5. When you use scientific notation, only pay attention to the number before the “10x” part.</vt:lpstr>
      <vt:lpstr>6. Numbers obtained by counting are infinitely significant.</vt:lpstr>
      <vt:lpstr>Bad things you can do with significant figures</vt:lpstr>
      <vt:lpstr>2. Write too many significant figures</vt:lpstr>
      <vt:lpstr>2.  (Continued)</vt:lpstr>
      <vt:lpstr>So, how many digits should you write when you take a measurement?</vt:lpstr>
      <vt:lpstr>Quick:  Practice problems!</vt:lpstr>
      <vt:lpstr>How about when you do calculations using sig figs?</vt:lpstr>
      <vt:lpstr>Question:  My friends in other classes are trying to figure out how many significant figures there are when you perform calculations.</vt:lpstr>
      <vt:lpstr>So, let’s practice!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Significant Figures</dc:title>
  <dc:creator>Ian Guch</dc:creator>
  <cp:lastModifiedBy>Ian Guch</cp:lastModifiedBy>
  <cp:revision>9</cp:revision>
  <cp:lastPrinted>2024-08-30T19:04:18Z</cp:lastPrinted>
  <dcterms:created xsi:type="dcterms:W3CDTF">2022-06-08T18:55:33Z</dcterms:created>
  <dcterms:modified xsi:type="dcterms:W3CDTF">2024-08-30T19:15:12Z</dcterms:modified>
</cp:coreProperties>
</file>